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jpeg" ContentType="image/jpeg"/>
  <Override PartName="/ppt/notesSlides/notesSlide8.xml" ContentType="application/vnd.openxmlformats-officedocument.presentationml.notesSlide+xml"/>
  <Override PartName="/ppt/media/image5.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6.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
          <p:cNvSpPr/>
          <p:nvPr>
            <p:ph type="sldImg"/>
          </p:nvPr>
        </p:nvSpPr>
        <p:spPr>
          <a:xfrm>
            <a:off x="1143000" y="685800"/>
            <a:ext cx="4572000" cy="3429000"/>
          </a:xfrm>
          <a:prstGeom prst="rect">
            <a:avLst/>
          </a:prstGeom>
        </p:spPr>
        <p:txBody>
          <a:bodyPr/>
          <a:lstStyle/>
          <a:p>
            <a:pPr lvl="0"/>
          </a:p>
        </p:txBody>
      </p:sp>
      <p:sp>
        <p:nvSpPr>
          <p:cNvPr id="8" name="Shape 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sldImg"/>
          </p:nvPr>
        </p:nvSpPr>
        <p:spPr>
          <a:prstGeom prst="rect">
            <a:avLst/>
          </a:prstGeom>
        </p:spPr>
        <p:txBody>
          <a:bodyPr/>
          <a:lstStyle/>
          <a:p>
            <a:pPr lvl="0"/>
          </a:p>
        </p:txBody>
      </p:sp>
      <p:sp>
        <p:nvSpPr>
          <p:cNvPr id="21" name="Shape 21"/>
          <p:cNvSpPr/>
          <p:nvPr>
            <p:ph type="body" sz="quarter" idx="1"/>
          </p:nvPr>
        </p:nvSpPr>
        <p:spPr>
          <a:prstGeom prst="rect">
            <a:avLst/>
          </a:prstGeom>
        </p:spPr>
        <p:txBody>
          <a:bodyPr/>
          <a:lstStyle/>
          <a:p>
            <a:pPr lvl="0" defTabSz="914400">
              <a:lnSpc>
                <a:spcPct val="90000"/>
              </a:lnSpc>
              <a:defRPr sz="1800"/>
            </a:pPr>
            <a:r>
              <a:rPr sz="1200">
                <a:solidFill>
                  <a:srgbClr val="985338"/>
                </a:solidFill>
                <a:latin typeface="Calibri"/>
                <a:ea typeface="Calibri"/>
                <a:cs typeface="Calibri"/>
                <a:sym typeface="Calibri"/>
              </a:rPr>
              <a:t>Retelling is an powerful strategy.  We do it everyday.  Think of the latest movie you have seen.  I am certain that you could summarize it in less than the two hours it took to watch it.  I do this movie retelling strategy with my students.  I pair them and have each of them retell the last movie they saw to each other.  Then we move to paragraphs.  If you have an index card, you will use it to combine and retell the first two sentences of this paragraph.  Write your new sentence on the index card.  Retell the third sentence in your own words. </a:t>
            </a:r>
            <a:endParaRPr sz="1200">
              <a:solidFill>
                <a:srgbClr val="985338"/>
              </a:solidFill>
              <a:latin typeface="Calibri"/>
              <a:ea typeface="Calibri"/>
              <a:cs typeface="Calibri"/>
              <a:sym typeface="Calibri"/>
            </a:endParaRPr>
          </a:p>
          <a:p>
            <a:pPr lvl="0" defTabSz="914400">
              <a:lnSpc>
                <a:spcPct val="90000"/>
              </a:lnSpc>
              <a:defRPr sz="1800"/>
            </a:pPr>
            <a:r>
              <a:rPr sz="1200">
                <a:solidFill>
                  <a:srgbClr val="985338"/>
                </a:solidFill>
                <a:latin typeface="Calibri"/>
                <a:ea typeface="Calibri"/>
                <a:cs typeface="Calibri"/>
                <a:sym typeface="Calibri"/>
              </a:rPr>
              <a:t>Write it on the index card.  Now combine the two original sentences into one original sentence.</a:t>
            </a:r>
            <a:endParaRPr sz="1200">
              <a:solidFill>
                <a:srgbClr val="985338"/>
              </a:solidFill>
              <a:latin typeface="Calibri"/>
              <a:ea typeface="Calibri"/>
              <a:cs typeface="Calibri"/>
              <a:sym typeface="Calibri"/>
            </a:endParaRPr>
          </a:p>
          <a:p>
            <a:pPr lvl="0" defTabSz="914400">
              <a:lnSpc>
                <a:spcPct val="90000"/>
              </a:lnSpc>
              <a:defRPr sz="1800"/>
            </a:pPr>
            <a:r>
              <a:rPr b="1" sz="1200">
                <a:solidFill>
                  <a:srgbClr val="985338"/>
                </a:solidFill>
                <a:latin typeface="Calibri"/>
                <a:ea typeface="Calibri"/>
                <a:cs typeface="Calibri"/>
                <a:sym typeface="Calibri"/>
              </a:rPr>
              <a:t>Read</a:t>
            </a:r>
            <a:r>
              <a:rPr sz="1200">
                <a:solidFill>
                  <a:srgbClr val="C0504D"/>
                </a:solidFill>
                <a:latin typeface="Calibri"/>
                <a:ea typeface="Calibri"/>
                <a:cs typeface="Calibri"/>
                <a:sym typeface="Calibri"/>
              </a:rPr>
              <a:t> </a:t>
            </a:r>
            <a:r>
              <a:rPr sz="1200">
                <a:solidFill>
                  <a:srgbClr val="122031"/>
                </a:solidFill>
                <a:latin typeface="Calibri"/>
                <a:ea typeface="Calibri"/>
                <a:cs typeface="Calibri"/>
                <a:sym typeface="Calibri"/>
              </a:rPr>
              <a:t>the</a:t>
            </a:r>
            <a:r>
              <a:rPr sz="1200">
                <a:solidFill>
                  <a:srgbClr val="C0504D"/>
                </a:solidFill>
                <a:latin typeface="Calibri"/>
                <a:ea typeface="Calibri"/>
                <a:cs typeface="Calibri"/>
                <a:sym typeface="Calibri"/>
              </a:rPr>
              <a:t> </a:t>
            </a:r>
            <a:r>
              <a:rPr sz="1200">
                <a:solidFill>
                  <a:srgbClr val="985338"/>
                </a:solidFill>
                <a:latin typeface="Calibri"/>
                <a:ea typeface="Calibri"/>
                <a:cs typeface="Calibri"/>
                <a:sym typeface="Calibri"/>
              </a:rPr>
              <a:t>first &amp; second  </a:t>
            </a:r>
            <a:r>
              <a:rPr sz="1200">
                <a:solidFill>
                  <a:srgbClr val="122031"/>
                </a:solidFill>
                <a:latin typeface="Calibri"/>
                <a:ea typeface="Calibri"/>
                <a:cs typeface="Calibri"/>
                <a:sym typeface="Calibri"/>
              </a:rPr>
              <a:t>sentences of a paragraph</a:t>
            </a:r>
            <a:endParaRPr sz="1200">
              <a:solidFill>
                <a:srgbClr val="122031"/>
              </a:solidFill>
              <a:latin typeface="Calibri"/>
              <a:ea typeface="Calibri"/>
              <a:cs typeface="Calibri"/>
              <a:sym typeface="Calibri"/>
            </a:endParaRPr>
          </a:p>
          <a:p>
            <a:pPr lvl="0" defTabSz="914400">
              <a:lnSpc>
                <a:spcPct val="90000"/>
              </a:lnSpc>
              <a:defRPr sz="1800"/>
            </a:pPr>
            <a:r>
              <a:rPr b="1" sz="1200">
                <a:solidFill>
                  <a:srgbClr val="985338"/>
                </a:solidFill>
                <a:latin typeface="Calibri"/>
                <a:ea typeface="Calibri"/>
                <a:cs typeface="Calibri"/>
                <a:sym typeface="Calibri"/>
              </a:rPr>
              <a:t>Retell</a:t>
            </a:r>
            <a:r>
              <a:rPr sz="1200">
                <a:solidFill>
                  <a:srgbClr val="C0504D"/>
                </a:solidFill>
                <a:latin typeface="Calibri"/>
                <a:ea typeface="Calibri"/>
                <a:cs typeface="Calibri"/>
                <a:sym typeface="Calibri"/>
              </a:rPr>
              <a:t> </a:t>
            </a:r>
            <a:r>
              <a:rPr sz="1200">
                <a:solidFill>
                  <a:srgbClr val="122031"/>
                </a:solidFill>
                <a:latin typeface="Calibri"/>
                <a:ea typeface="Calibri"/>
                <a:cs typeface="Calibri"/>
                <a:sym typeface="Calibri"/>
              </a:rPr>
              <a:t>the sentences in 10 or fewer words</a:t>
            </a:r>
            <a:endParaRPr sz="1200">
              <a:solidFill>
                <a:srgbClr val="122031"/>
              </a:solidFill>
              <a:latin typeface="Calibri"/>
              <a:ea typeface="Calibri"/>
              <a:cs typeface="Calibri"/>
              <a:sym typeface="Calibri"/>
            </a:endParaRPr>
          </a:p>
          <a:p>
            <a:pPr lvl="0" defTabSz="914400">
              <a:lnSpc>
                <a:spcPct val="90000"/>
              </a:lnSpc>
              <a:defRPr sz="1800"/>
            </a:pPr>
            <a:r>
              <a:rPr sz="1200">
                <a:solidFill>
                  <a:srgbClr val="985338"/>
                </a:solidFill>
                <a:latin typeface="Calibri"/>
                <a:ea typeface="Calibri"/>
                <a:cs typeface="Calibri"/>
                <a:sym typeface="Calibri"/>
              </a:rPr>
              <a:t>Continue</a:t>
            </a:r>
            <a:r>
              <a:rPr sz="1200">
                <a:solidFill>
                  <a:srgbClr val="C0504D"/>
                </a:solidFill>
                <a:latin typeface="Calibri"/>
                <a:ea typeface="Calibri"/>
                <a:cs typeface="Calibri"/>
                <a:sym typeface="Calibri"/>
              </a:rPr>
              <a:t> </a:t>
            </a:r>
            <a:r>
              <a:rPr sz="1200">
                <a:solidFill>
                  <a:srgbClr val="122031"/>
                </a:solidFill>
                <a:latin typeface="Calibri"/>
                <a:ea typeface="Calibri"/>
                <a:cs typeface="Calibri"/>
                <a:sym typeface="Calibri"/>
              </a:rPr>
              <a:t>with the </a:t>
            </a:r>
            <a:r>
              <a:rPr sz="1200">
                <a:solidFill>
                  <a:srgbClr val="985338"/>
                </a:solidFill>
                <a:latin typeface="Calibri"/>
                <a:ea typeface="Calibri"/>
                <a:cs typeface="Calibri"/>
                <a:sym typeface="Calibri"/>
              </a:rPr>
              <a:t>same procedure</a:t>
            </a:r>
            <a:r>
              <a:rPr sz="1200">
                <a:solidFill>
                  <a:srgbClr val="C0504D"/>
                </a:solidFill>
                <a:latin typeface="Calibri"/>
                <a:ea typeface="Calibri"/>
                <a:cs typeface="Calibri"/>
                <a:sym typeface="Calibri"/>
              </a:rPr>
              <a:t> </a:t>
            </a:r>
            <a:r>
              <a:rPr sz="1200">
                <a:solidFill>
                  <a:srgbClr val="122031"/>
                </a:solidFill>
                <a:latin typeface="Calibri"/>
                <a:ea typeface="Calibri"/>
                <a:cs typeface="Calibri"/>
                <a:sym typeface="Calibri"/>
              </a:rPr>
              <a:t>for the rest of the paragraph</a:t>
            </a:r>
            <a:endParaRPr sz="1200">
              <a:solidFill>
                <a:srgbClr val="122031"/>
              </a:solidFill>
              <a:latin typeface="Calibri"/>
              <a:ea typeface="Calibri"/>
              <a:cs typeface="Calibri"/>
              <a:sym typeface="Calibri"/>
            </a:endParaRPr>
          </a:p>
          <a:p>
            <a:pPr lvl="0" defTabSz="914400">
              <a:lnSpc>
                <a:spcPct val="90000"/>
              </a:lnSpc>
              <a:defRPr sz="1800"/>
            </a:pPr>
            <a:r>
              <a:rPr b="1" sz="1200">
                <a:solidFill>
                  <a:srgbClr val="985338"/>
                </a:solidFill>
                <a:latin typeface="Calibri"/>
                <a:ea typeface="Calibri"/>
                <a:cs typeface="Calibri"/>
                <a:sym typeface="Calibri"/>
              </a:rPr>
              <a:t>Summarize</a:t>
            </a:r>
            <a:r>
              <a:rPr sz="1200">
                <a:solidFill>
                  <a:srgbClr val="C0504D"/>
                </a:solidFill>
                <a:latin typeface="Calibri"/>
                <a:ea typeface="Calibri"/>
                <a:cs typeface="Calibri"/>
                <a:sym typeface="Calibri"/>
              </a:rPr>
              <a:t> </a:t>
            </a:r>
            <a:r>
              <a:rPr sz="1200">
                <a:solidFill>
                  <a:srgbClr val="122031"/>
                </a:solidFill>
                <a:latin typeface="Calibri"/>
                <a:ea typeface="Calibri"/>
                <a:cs typeface="Calibri"/>
                <a:sym typeface="Calibri"/>
              </a:rPr>
              <a:t>the entire paragraph</a:t>
            </a:r>
            <a:endParaRPr sz="1200">
              <a:solidFill>
                <a:srgbClr val="122031"/>
              </a:solidFill>
              <a:latin typeface="Calibri"/>
              <a:ea typeface="Calibri"/>
              <a:cs typeface="Calibri"/>
              <a:sym typeface="Calibri"/>
            </a:endParaRPr>
          </a:p>
          <a:p>
            <a:pPr lvl="0" defTabSz="914400">
              <a:lnSpc>
                <a:spcPct val="90000"/>
              </a:lnSpc>
              <a:defRPr sz="1800"/>
            </a:pPr>
            <a:r>
              <a:rPr sz="1200">
                <a:solidFill>
                  <a:srgbClr val="122031"/>
                </a:solidFill>
                <a:latin typeface="Calibri"/>
                <a:ea typeface="Calibri"/>
                <a:cs typeface="Calibri"/>
                <a:sym typeface="Calibri"/>
              </a:rPr>
              <a:t>You could put your students into pairs and have them do this activity.</a:t>
            </a:r>
            <a:endParaRPr sz="1200">
              <a:solidFill>
                <a:srgbClr val="12203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lvl="0"/>
          </a:p>
        </p:txBody>
      </p:sp>
      <p:sp>
        <p:nvSpPr>
          <p:cNvPr id="138" name="Shape 13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After the analysis, answer the who, what, where, when, why, how questions.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lvl="0"/>
          </a:p>
        </p:txBody>
      </p:sp>
      <p:sp>
        <p:nvSpPr>
          <p:cNvPr id="150" name="Shape 150"/>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Combine the information into a summary.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lvl="0"/>
          </a:p>
        </p:txBody>
      </p:sp>
      <p:sp>
        <p:nvSpPr>
          <p:cNvPr id="156" name="Shape 15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Identify the topic and decide what the author wants the reader to know about the topic.  The summary should emerge when these are combined.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lvl="0"/>
          </a:p>
        </p:txBody>
      </p:sp>
      <p:sp>
        <p:nvSpPr>
          <p:cNvPr id="173" name="Shape 173"/>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Analyze the paragraph for the key ideas.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lvl="0"/>
          </a:p>
        </p:txBody>
      </p:sp>
      <p:sp>
        <p:nvSpPr>
          <p:cNvPr id="177" name="Shape 177"/>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These are the ideas that are necessary to build summary.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lvl="0"/>
          </a:p>
        </p:txBody>
      </p:sp>
      <p:sp>
        <p:nvSpPr>
          <p:cNvPr id="189" name="Shape 189"/>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The arrows show the connections to the summary.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sldImg"/>
          </p:nvPr>
        </p:nvSpPr>
        <p:spPr>
          <a:prstGeom prst="rect">
            <a:avLst/>
          </a:prstGeom>
        </p:spPr>
        <p:txBody>
          <a:bodyPr/>
          <a:lstStyle/>
          <a:p>
            <a:pPr lvl="0"/>
          </a:p>
        </p:txBody>
      </p:sp>
      <p:sp>
        <p:nvSpPr>
          <p:cNvPr id="35" name="Shape 35"/>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Start with an organizer to focus the sentences.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lvl="0"/>
          </a:p>
        </p:txBody>
      </p:sp>
      <p:sp>
        <p:nvSpPr>
          <p:cNvPr id="56" name="Shape 5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This organizer shows how the actual sentences are combined to create the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lvl="0"/>
          </a:p>
        </p:txBody>
      </p:sp>
      <p:sp>
        <p:nvSpPr>
          <p:cNvPr id="85" name="Shape 85"/>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The circles and arrows show how the ideas are connected to allow the summary to emerge.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lvl="0"/>
          </a:p>
        </p:txBody>
      </p:sp>
      <p:sp>
        <p:nvSpPr>
          <p:cNvPr id="96" name="Shape 9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Annotating is a powerful strategy because it helps the brain to organize information.  Help the students to identify the topic and focus of the topic and put them on post it notes.  The post it notes serve as a table of contents to organize and connect the new information to the previously learned information.  The summary grows out of the two post it 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lvl="0"/>
          </a:p>
        </p:txBody>
      </p:sp>
      <p:sp>
        <p:nvSpPr>
          <p:cNvPr id="102" name="Shape 102"/>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Using whatever strategy you find works best for you, find the topic and write it on a post it note and underneath the topic, write what the author wants you to know about the topic.  Then grab an index card and write the main idea on it.  Remember to start with a capital letter and end with a period.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lvl="0"/>
          </a:p>
        </p:txBody>
      </p:sp>
      <p:sp>
        <p:nvSpPr>
          <p:cNvPr id="108" name="Shape 10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You should have a copy of this paragraph.  Analyze it for the topic and the controlling idea.  Ask the question what does the author want you the reader to know about the topic?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lvl="0"/>
          </a:p>
        </p:txBody>
      </p:sp>
      <p:sp>
        <p:nvSpPr>
          <p:cNvPr id="120" name="Shape 120"/>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Analyze the paragraph for the topic and the controlling idea.  Write the topic on a post it note. Think about what the author wants the reader to know about the topic?  Write this information below the topic. That is called the controlling idea.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lvl="0"/>
          </a:p>
        </p:txBody>
      </p:sp>
      <p:sp>
        <p:nvSpPr>
          <p:cNvPr id="134" name="Shape 134"/>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Analyze (break apart) the paragraph for the important ideas.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 name="Shape 10"/>
          <p:cNvSpPr/>
          <p:nvPr>
            <p:ph type="title" idx="4294967295"/>
          </p:nvPr>
        </p:nvSpPr>
        <p:spPr>
          <a:xfrm>
            <a:off x="685800" y="2130425"/>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The Gist Strategy</a:t>
            </a:r>
          </a:p>
        </p:txBody>
      </p:sp>
      <p:sp>
        <p:nvSpPr>
          <p:cNvPr id="11" name="Shape 11"/>
          <p:cNvSpPr/>
          <p:nvPr>
            <p:ph type="body" idx="4294967295"/>
          </p:nvPr>
        </p:nvSpPr>
        <p:spPr>
          <a:xfrm>
            <a:off x="1371600" y="3886200"/>
            <a:ext cx="6400800" cy="1752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lgn="ctr">
              <a:buSzTx/>
              <a:buNone/>
              <a:defRPr b="1">
                <a:solidFill>
                  <a:srgbClr val="376092"/>
                </a:solidFill>
              </a:defRPr>
            </a:lvl1pPr>
          </a:lstStyle>
          <a:p>
            <a:pPr lvl="0">
              <a:defRPr b="0" sz="1800">
                <a:solidFill>
                  <a:srgbClr val="000000"/>
                </a:solidFill>
              </a:defRPr>
            </a:pPr>
            <a:r>
              <a:rPr b="1" sz="3200">
                <a:solidFill>
                  <a:srgbClr val="376092"/>
                </a:solidFill>
              </a:rPr>
              <a:t>Generating Interactions Between Schemata  &amp; Text</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MP900174956[1].jpg" descr="C:\Documents and Settings\strunci\Local Settings\Temporary Internet Files\Content.IE5\PXQPVK2U\MP900174956[1].jpg"/>
          <p:cNvPicPr/>
          <p:nvPr/>
        </p:nvPicPr>
        <p:blipFill>
          <a:blip r:embed="rId3">
            <a:extLst/>
          </a:blip>
          <a:stretch>
            <a:fillRect/>
          </a:stretch>
        </p:blipFill>
        <p:spPr>
          <a:xfrm>
            <a:off x="0" y="0"/>
            <a:ext cx="9144000" cy="6858000"/>
          </a:xfrm>
          <a:prstGeom prst="rect">
            <a:avLst/>
          </a:prstGeom>
          <a:ln w="12700">
            <a:miter lim="400000"/>
          </a:ln>
        </p:spPr>
      </p:pic>
      <p:sp>
        <p:nvSpPr>
          <p:cNvPr id="105" name="Shape 105"/>
          <p:cNvSpPr/>
          <p:nvPr/>
        </p:nvSpPr>
        <p:spPr>
          <a:xfrm>
            <a:off x="-1" y="0"/>
            <a:ext cx="8763002" cy="65535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28600" indent="-228600" algn="ctr">
              <a:spcBef>
                <a:spcPts val="400"/>
              </a:spcBef>
            </a:pPr>
            <a:endParaRPr sz="2400"/>
          </a:p>
          <a:p>
            <a:pPr lvl="0" marL="228600" indent="-228600">
              <a:spcBef>
                <a:spcPts val="400"/>
              </a:spcBef>
            </a:pPr>
            <a:endParaRPr sz="100"/>
          </a:p>
          <a:p>
            <a:pPr lvl="0" marL="228600" indent="-228600">
              <a:lnSpc>
                <a:spcPts val="2800"/>
              </a:lnSpc>
              <a:spcBef>
                <a:spcPts val="1900"/>
              </a:spcBef>
            </a:pPr>
            <a:endParaRPr>
              <a:solidFill>
                <a:srgbClr val="0000FF"/>
              </a:solidFill>
            </a:endParaRPr>
          </a:p>
          <a:p>
            <a:pPr lvl="0" marL="228600" indent="-228600">
              <a:lnSpc>
                <a:spcPts val="2800"/>
              </a:lnSpc>
              <a:spcBef>
                <a:spcPts val="3400"/>
              </a:spcBef>
            </a:pPr>
            <a:r>
              <a:rPr>
                <a:solidFill>
                  <a:srgbClr val="0000FF"/>
                </a:solidFill>
              </a:rPr>
              <a:t>         </a:t>
            </a:r>
            <a:r>
              <a:rPr b="1" sz="2800">
                <a:solidFill>
                  <a:srgbClr val="FFFFFF"/>
                </a:solidFill>
              </a:rPr>
              <a:t>Newton’s first law of motion is often stated as the law of inertia.  It says that an object at rest tends to stay at rest and an object in motion tends to stay in motion with the same speed and in the same direction unless acted upon by an unbalanced force. There are two parts to this statement — one which predicts the behavior of stationary objects and the other which predicts the behavior of moving objects.  The behavior of all objects can be described by saying that objects tend to “keep on doing what they’re doing” unless acted upon by an unbalanced force.  This means that all objects resist changes in their state of motion.</a:t>
            </a:r>
            <a:r>
              <a:rPr b="1" sz="3200">
                <a:solidFill>
                  <a:srgbClr val="FFFFFF"/>
                </a:solidFill>
              </a:rPr>
              <a:t> </a:t>
            </a:r>
          </a:p>
        </p:txBody>
      </p:sp>
      <p:sp>
        <p:nvSpPr>
          <p:cNvPr id="106" name="Shape 106"/>
          <p:cNvSpPr/>
          <p:nvPr/>
        </p:nvSpPr>
        <p:spPr>
          <a:xfrm>
            <a:off x="2209800" y="685800"/>
            <a:ext cx="3738563"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FFFFFF"/>
                </a:solidFill>
                <a:latin typeface="Arial"/>
                <a:ea typeface="Arial"/>
                <a:cs typeface="Arial"/>
                <a:sym typeface="Arial"/>
              </a:defRPr>
            </a:lvl1pPr>
          </a:lstStyle>
          <a:p>
            <a:pPr lvl="0">
              <a:defRPr b="0" sz="1800">
                <a:solidFill>
                  <a:srgbClr val="000000"/>
                </a:solidFill>
              </a:defRPr>
            </a:pPr>
            <a:r>
              <a:rPr b="1" sz="2400">
                <a:solidFill>
                  <a:srgbClr val="FFFFFF"/>
                </a:solidFill>
              </a:rPr>
              <a:t>Newton’s Law of Inertia</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05"/>
                                        </p:tgtEl>
                                        <p:attrNameLst>
                                          <p:attrName>style.visibility</p:attrName>
                                        </p:attrNameLst>
                                      </p:cBhvr>
                                      <p:to>
                                        <p:strVal val="visible"/>
                                      </p:to>
                                    </p:set>
                                    <p:anim calcmode="lin" valueType="num">
                                      <p:cBhvr>
                                        <p:cTn id="13" dur="500" fill="hold"/>
                                        <p:tgtEl>
                                          <p:spTgt spid="105"/>
                                        </p:tgtEl>
                                        <p:attrNameLst>
                                          <p:attrName>ppt_w</p:attrName>
                                        </p:attrNameLst>
                                      </p:cBhvr>
                                      <p:tavLst>
                                        <p:tav tm="0">
                                          <p:val>
                                            <p:fltVal val="0"/>
                                          </p:val>
                                        </p:tav>
                                        <p:tav tm="100000">
                                          <p:val>
                                            <p:strVal val="#ppt_w"/>
                                          </p:val>
                                        </p:tav>
                                      </p:tavLst>
                                    </p:anim>
                                    <p:anim calcmode="lin" valueType="num">
                                      <p:cBhvr>
                                        <p:cTn id="14" dur="500" fill="hold"/>
                                        <p:tgtEl>
                                          <p:spTgt spid="1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1"/>
      <p:bldP build="whole" bldLvl="1" animBg="1" rev="0" advAuto="0" spid="105"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 name="MP900174956[1].jpg" descr="C:\Documents and Settings\strunci\Local Settings\Temporary Internet Files\Content.IE5\PXQPVK2U\MP900174956[1].jpg"/>
          <p:cNvPicPr/>
          <p:nvPr/>
        </p:nvPicPr>
        <p:blipFill>
          <a:blip r:embed="rId3">
            <a:extLst/>
          </a:blip>
          <a:stretch>
            <a:fillRect/>
          </a:stretch>
        </p:blipFill>
        <p:spPr>
          <a:xfrm>
            <a:off x="0" y="0"/>
            <a:ext cx="9144000" cy="6858000"/>
          </a:xfrm>
          <a:prstGeom prst="rect">
            <a:avLst/>
          </a:prstGeom>
          <a:ln w="12700">
            <a:miter lim="400000"/>
          </a:ln>
        </p:spPr>
      </p:pic>
      <p:sp>
        <p:nvSpPr>
          <p:cNvPr id="111" name="Shape 111"/>
          <p:cNvSpPr/>
          <p:nvPr/>
        </p:nvSpPr>
        <p:spPr>
          <a:xfrm>
            <a:off x="-1" y="0"/>
            <a:ext cx="8763002" cy="65535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28600" indent="-228600" algn="ctr">
              <a:spcBef>
                <a:spcPts val="400"/>
              </a:spcBef>
            </a:pPr>
            <a:endParaRPr sz="2400"/>
          </a:p>
          <a:p>
            <a:pPr lvl="0" marL="228600" indent="-228600">
              <a:spcBef>
                <a:spcPts val="400"/>
              </a:spcBef>
            </a:pPr>
            <a:endParaRPr sz="100"/>
          </a:p>
          <a:p>
            <a:pPr lvl="0" marL="228600" indent="-228600">
              <a:lnSpc>
                <a:spcPts val="2800"/>
              </a:lnSpc>
              <a:spcBef>
                <a:spcPts val="1900"/>
              </a:spcBef>
            </a:pPr>
            <a:endParaRPr>
              <a:solidFill>
                <a:srgbClr val="0000FF"/>
              </a:solidFill>
            </a:endParaRPr>
          </a:p>
          <a:p>
            <a:pPr lvl="0" marL="228600" indent="-228600">
              <a:lnSpc>
                <a:spcPts val="2800"/>
              </a:lnSpc>
              <a:spcBef>
                <a:spcPts val="3400"/>
              </a:spcBef>
            </a:pPr>
            <a:r>
              <a:rPr>
                <a:solidFill>
                  <a:srgbClr val="0000FF"/>
                </a:solidFill>
              </a:rPr>
              <a:t>         </a:t>
            </a:r>
            <a:r>
              <a:rPr b="1" sz="2800">
                <a:solidFill>
                  <a:srgbClr val="FFFFFF"/>
                </a:solidFill>
              </a:rPr>
              <a:t>Newton’s first law of motion is often stated as the law of inertia.  It says that an object at rest tends to stay at rest and an object in motion tends to stay in motion with the same speed and in the same direction unless acted upon by an unbalanced force. There are two parts to this statement — one which predicts the behavior of stationary objects and the other which predicts the behavior of moving objects.  The behavior of all objects can be described by saying that objects tend to “keep on doing what they’re doing” unless acted upon by an unbalanced force.  This means that all objects resist changes in their state of motion.</a:t>
            </a:r>
            <a:r>
              <a:rPr b="1" sz="3200">
                <a:solidFill>
                  <a:srgbClr val="FFFFFF"/>
                </a:solidFill>
              </a:rPr>
              <a:t> </a:t>
            </a:r>
          </a:p>
        </p:txBody>
      </p:sp>
      <p:sp>
        <p:nvSpPr>
          <p:cNvPr id="112" name="Shape 112"/>
          <p:cNvSpPr/>
          <p:nvPr/>
        </p:nvSpPr>
        <p:spPr>
          <a:xfrm>
            <a:off x="2209800" y="685800"/>
            <a:ext cx="3738563"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FFFFFF"/>
                </a:solidFill>
                <a:latin typeface="Arial"/>
                <a:ea typeface="Arial"/>
                <a:cs typeface="Arial"/>
                <a:sym typeface="Arial"/>
              </a:defRPr>
            </a:lvl1pPr>
          </a:lstStyle>
          <a:p>
            <a:pPr lvl="0">
              <a:defRPr b="0" sz="1800">
                <a:solidFill>
                  <a:srgbClr val="000000"/>
                </a:solidFill>
              </a:defRPr>
            </a:pPr>
            <a:r>
              <a:rPr b="1" sz="2400">
                <a:solidFill>
                  <a:srgbClr val="FFFFFF"/>
                </a:solidFill>
              </a:rPr>
              <a:t>Newton’s Law of Inertia</a:t>
            </a:r>
          </a:p>
        </p:txBody>
      </p:sp>
      <p:grpSp>
        <p:nvGrpSpPr>
          <p:cNvPr id="115" name="Group 115"/>
          <p:cNvGrpSpPr/>
          <p:nvPr/>
        </p:nvGrpSpPr>
        <p:grpSpPr>
          <a:xfrm>
            <a:off x="3200400" y="1676400"/>
            <a:ext cx="4114800" cy="2209800"/>
            <a:chOff x="0" y="0"/>
            <a:chExt cx="4114800" cy="2209800"/>
          </a:xfrm>
        </p:grpSpPr>
        <p:sp>
          <p:nvSpPr>
            <p:cNvPr id="113" name="Shape 113"/>
            <p:cNvSpPr/>
            <p:nvPr/>
          </p:nvSpPr>
          <p:spPr>
            <a:xfrm>
              <a:off x="0" y="0"/>
              <a:ext cx="4114800" cy="2209800"/>
            </a:xfrm>
            <a:prstGeom prst="rect">
              <a:avLst/>
            </a:prstGeom>
            <a:solidFill>
              <a:srgbClr val="FFFF00"/>
            </a:solidFill>
            <a:ln w="25400" cap="flat">
              <a:solidFill>
                <a:srgbClr val="385D8A"/>
              </a:solidFill>
              <a:prstDash val="solid"/>
              <a:round/>
            </a:ln>
            <a:effectLst/>
          </p:spPr>
          <p:txBody>
            <a:bodyPr wrap="square" lIns="0" tIns="0" rIns="0" bIns="0" numCol="1" anchor="ctr">
              <a:noAutofit/>
            </a:bodyPr>
            <a:lstStyle/>
            <a:p>
              <a:pPr lvl="0" algn="ctr">
                <a:defRPr b="1" sz="2400">
                  <a:solidFill>
                    <a:srgbClr val="122031"/>
                  </a:solidFill>
                </a:defRPr>
              </a:pPr>
            </a:p>
          </p:txBody>
        </p:sp>
        <p:sp>
          <p:nvSpPr>
            <p:cNvPr id="114" name="Shape 114"/>
            <p:cNvSpPr/>
            <p:nvPr/>
          </p:nvSpPr>
          <p:spPr>
            <a:xfrm>
              <a:off x="0" y="151130"/>
              <a:ext cx="4114800" cy="1907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b="1" sz="2400">
                  <a:solidFill>
                    <a:srgbClr val="122031"/>
                  </a:solidFill>
                </a:rPr>
                <a:t>Newton’s Law of Inertia</a:t>
              </a:r>
              <a:endParaRPr b="1" sz="2400">
                <a:solidFill>
                  <a:srgbClr val="122031"/>
                </a:solidFill>
              </a:endParaRPr>
            </a:p>
            <a:p>
              <a:pPr lvl="0" algn="ctr"/>
              <a:r>
                <a:rPr sz="2000">
                  <a:solidFill>
                    <a:srgbClr val="122031"/>
                  </a:solidFill>
                </a:rPr>
                <a:t>Predicts behavior of moving objects and those at rest  </a:t>
              </a:r>
              <a:endParaRPr sz="2000">
                <a:solidFill>
                  <a:srgbClr val="122031"/>
                </a:solidFill>
              </a:endParaRPr>
            </a:p>
            <a:p>
              <a:pPr lvl="0" algn="ctr"/>
              <a:r>
                <a:rPr sz="2000">
                  <a:solidFill>
                    <a:srgbClr val="122031"/>
                  </a:solidFill>
                </a:rPr>
                <a:t>Unless acted upon by an </a:t>
              </a:r>
              <a:endParaRPr sz="2000">
                <a:solidFill>
                  <a:srgbClr val="122031"/>
                </a:solidFill>
              </a:endParaRPr>
            </a:p>
            <a:p>
              <a:pPr lvl="0" algn="ctr"/>
              <a:r>
                <a:rPr sz="2000">
                  <a:solidFill>
                    <a:srgbClr val="122031"/>
                  </a:solidFill>
                </a:rPr>
                <a:t>Unbalanced force</a:t>
              </a:r>
              <a:endParaRPr sz="2000">
                <a:solidFill>
                  <a:srgbClr val="122031"/>
                </a:solidFill>
              </a:endParaRPr>
            </a:p>
          </p:txBody>
        </p:sp>
      </p:grpSp>
      <p:grpSp>
        <p:nvGrpSpPr>
          <p:cNvPr id="118" name="Group 118"/>
          <p:cNvGrpSpPr/>
          <p:nvPr/>
        </p:nvGrpSpPr>
        <p:grpSpPr>
          <a:xfrm>
            <a:off x="2438400" y="5257800"/>
            <a:ext cx="6705600" cy="990600"/>
            <a:chOff x="0" y="0"/>
            <a:chExt cx="6705600" cy="990600"/>
          </a:xfrm>
        </p:grpSpPr>
        <p:sp>
          <p:nvSpPr>
            <p:cNvPr id="116" name="Shape 116"/>
            <p:cNvSpPr/>
            <p:nvPr/>
          </p:nvSpPr>
          <p:spPr>
            <a:xfrm>
              <a:off x="0" y="0"/>
              <a:ext cx="6705600" cy="990600"/>
            </a:xfrm>
            <a:prstGeom prst="rect">
              <a:avLst/>
            </a:prstGeom>
            <a:solidFill>
              <a:srgbClr val="92D050"/>
            </a:solidFill>
            <a:ln w="25400" cap="flat">
              <a:solidFill>
                <a:srgbClr val="385D8A"/>
              </a:solidFill>
              <a:prstDash val="solid"/>
              <a:round/>
            </a:ln>
            <a:effectLst/>
          </p:spPr>
          <p:txBody>
            <a:bodyPr wrap="square" lIns="0" tIns="0" rIns="0" bIns="0" numCol="1" anchor="ctr">
              <a:noAutofit/>
            </a:bodyPr>
            <a:lstStyle/>
            <a:p>
              <a:pPr lvl="0" algn="ctr">
                <a:defRPr>
                  <a:solidFill>
                    <a:srgbClr val="122031"/>
                  </a:solidFill>
                </a:defRPr>
              </a:pPr>
            </a:p>
          </p:txBody>
        </p:sp>
        <p:sp>
          <p:nvSpPr>
            <p:cNvPr id="117" name="Shape 117"/>
            <p:cNvSpPr/>
            <p:nvPr/>
          </p:nvSpPr>
          <p:spPr>
            <a:xfrm>
              <a:off x="0" y="182879"/>
              <a:ext cx="6705600"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122031"/>
                  </a:solidFill>
                </a:defRPr>
              </a:lvl1pPr>
            </a:lstStyle>
            <a:p>
              <a:pPr lvl="0">
                <a:defRPr>
                  <a:solidFill>
                    <a:srgbClr val="000000"/>
                  </a:solidFill>
                </a:defRPr>
              </a:pPr>
              <a:r>
                <a:rPr>
                  <a:solidFill>
                    <a:srgbClr val="122031"/>
                  </a:solidFill>
                </a:rPr>
                <a:t>Newton’s first law, the Law of Inertia, predicts behavior of still and moving objects when acted upon by an unbalanced force.</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11"/>
                                        </p:tgtEl>
                                        <p:attrNameLst>
                                          <p:attrName>style.visibility</p:attrName>
                                        </p:attrNameLst>
                                      </p:cBhvr>
                                      <p:to>
                                        <p:strVal val="visible"/>
                                      </p:to>
                                    </p:set>
                                    <p:anim calcmode="lin" valueType="num">
                                      <p:cBhvr>
                                        <p:cTn id="13" dur="500" fill="hold"/>
                                        <p:tgtEl>
                                          <p:spTgt spid="111"/>
                                        </p:tgtEl>
                                        <p:attrNameLst>
                                          <p:attrName>ppt_w</p:attrName>
                                        </p:attrNameLst>
                                      </p:cBhvr>
                                      <p:tavLst>
                                        <p:tav tm="0">
                                          <p:val>
                                            <p:fltVal val="0"/>
                                          </p:val>
                                        </p:tav>
                                        <p:tav tm="100000">
                                          <p:val>
                                            <p:strVal val="#ppt_w"/>
                                          </p:val>
                                        </p:tav>
                                      </p:tavLst>
                                    </p:anim>
                                    <p:anim calcmode="lin" valueType="num">
                                      <p:cBhvr>
                                        <p:cTn id="14" dur="500" fill="hold"/>
                                        <p:tgtEl>
                                          <p:spTgt spid="1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115"/>
                                        </p:tgtEl>
                                        <p:attrNameLst>
                                          <p:attrName>style.visibility</p:attrName>
                                        </p:attrNameLst>
                                      </p:cBhvr>
                                      <p:to>
                                        <p:strVal val="visible"/>
                                      </p:to>
                                    </p:set>
                                    <p:anim calcmode="lin" valueType="num">
                                      <p:cBhvr>
                                        <p:cTn id="19" dur="500" fill="hold"/>
                                        <p:tgtEl>
                                          <p:spTgt spid="115"/>
                                        </p:tgtEl>
                                        <p:attrNameLst>
                                          <p:attrName>ppt_w</p:attrName>
                                        </p:attrNameLst>
                                      </p:cBhvr>
                                      <p:tavLst>
                                        <p:tav tm="0">
                                          <p:val>
                                            <p:fltVal val="0"/>
                                          </p:val>
                                        </p:tav>
                                        <p:tav tm="100000">
                                          <p:val>
                                            <p:strVal val="#ppt_w"/>
                                          </p:val>
                                        </p:tav>
                                      </p:tavLst>
                                    </p:anim>
                                    <p:anim calcmode="lin" valueType="num">
                                      <p:cBhvr>
                                        <p:cTn id="20" dur="500" fill="hold"/>
                                        <p:tgtEl>
                                          <p:spTgt spid="1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32" presetID="23" grpId="4" fill="hold">
                                  <p:stCondLst>
                                    <p:cond delay="0"/>
                                  </p:stCondLst>
                                  <p:iterate type="el" backwards="0">
                                    <p:tmAbs val="0"/>
                                  </p:iterate>
                                  <p:childTnLst>
                                    <p:set>
                                      <p:cBhvr>
                                        <p:cTn id="24" fill="hold"/>
                                        <p:tgtEl>
                                          <p:spTgt spid="118"/>
                                        </p:tgtEl>
                                        <p:attrNameLst>
                                          <p:attrName>style.visibility</p:attrName>
                                        </p:attrNameLst>
                                      </p:cBhvr>
                                      <p:to>
                                        <p:strVal val="visible"/>
                                      </p:to>
                                    </p:set>
                                    <p:anim calcmode="lin" valueType="num">
                                      <p:cBhvr>
                                        <p:cTn id="25" dur="500" fill="hold"/>
                                        <p:tgtEl>
                                          <p:spTgt spid="118"/>
                                        </p:tgtEl>
                                        <p:attrNameLst>
                                          <p:attrName>ppt_w</p:attrName>
                                        </p:attrNameLst>
                                      </p:cBhvr>
                                      <p:tavLst>
                                        <p:tav tm="0">
                                          <p:val>
                                            <p:fltVal val="0"/>
                                          </p:val>
                                        </p:tav>
                                        <p:tav tm="100000">
                                          <p:val>
                                            <p:strVal val="#ppt_w"/>
                                          </p:val>
                                        </p:tav>
                                      </p:tavLst>
                                    </p:anim>
                                    <p:anim calcmode="lin" valueType="num">
                                      <p:cBhvr>
                                        <p:cTn id="26" dur="500" fill="hold"/>
                                        <p:tgtEl>
                                          <p:spTgt spid="1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3"/>
      <p:bldP build="whole" bldLvl="1" animBg="1" rev="0" advAuto="0" spid="111" grpId="2"/>
      <p:bldP build="whole" bldLvl="1" animBg="1" rev="0" advAuto="0" spid="118" grpId="4"/>
      <p:bldP build="whole" bldLvl="1" animBg="1" rev="0" advAuto="0" spid="112" grpId="1"/>
    </p:bldLst>
  </p:timing>
</p:sld>
</file>

<file path=ppt/slides/slide1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22" name="image.png"/>
          <p:cNvPicPr/>
          <p:nvPr/>
        </p:nvPicPr>
        <p:blipFill>
          <a:blip r:embed="rId2">
            <a:extLst/>
          </a:blip>
          <a:stretch>
            <a:fillRect/>
          </a:stretch>
        </p:blipFill>
        <p:spPr>
          <a:xfrm>
            <a:off x="0" y="0"/>
            <a:ext cx="9144000" cy="5562600"/>
          </a:xfrm>
          <a:prstGeom prst="rect">
            <a:avLst/>
          </a:prstGeom>
          <a:ln w="12700">
            <a:miter lim="400000"/>
          </a:ln>
        </p:spPr>
      </p:pic>
      <p:sp>
        <p:nvSpPr>
          <p:cNvPr id="123" name="Shape 123"/>
          <p:cNvSpPr/>
          <p:nvPr/>
        </p:nvSpPr>
        <p:spPr>
          <a:xfrm>
            <a:off x="762000" y="5715000"/>
            <a:ext cx="7620000" cy="90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lvl="0">
              <a:defRPr b="0" sz="1800"/>
            </a:pPr>
            <a:r>
              <a:rPr b="1" sz="2800"/>
              <a:t>The Shrinking Paragraph and Other Strategies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image.png"/>
          <p:cNvPicPr/>
          <p:nvPr/>
        </p:nvPicPr>
        <p:blipFill>
          <a:blip r:embed="rId2">
            <a:extLst/>
          </a:blip>
          <a:stretch>
            <a:fillRect/>
          </a:stretch>
        </p:blipFill>
        <p:spPr>
          <a:xfrm>
            <a:off x="0" y="0"/>
            <a:ext cx="9144000" cy="5638800"/>
          </a:xfrm>
          <a:prstGeom prst="rect">
            <a:avLst/>
          </a:prstGeom>
          <a:ln w="12700">
            <a:miter lim="400000"/>
          </a:ln>
        </p:spPr>
      </p:pic>
      <p:sp>
        <p:nvSpPr>
          <p:cNvPr id="126" name="Shape 126"/>
          <p:cNvSpPr/>
          <p:nvPr/>
        </p:nvSpPr>
        <p:spPr>
          <a:xfrm>
            <a:off x="762000" y="5715000"/>
            <a:ext cx="7772400"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lvl="0">
              <a:defRPr b="0" sz="1800"/>
            </a:pPr>
            <a:r>
              <a:rPr b="1" sz="2400"/>
              <a:t>            The Shrinking Paragraph and Other Strategies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MP900439408[1].jpg" descr="C:\Documents and Settings\asctutor\Local Settings\Temporary Internet Files\Content.IE5\FT5TD79T\MP900439408[1].jpg"/>
          <p:cNvPicPr/>
          <p:nvPr/>
        </p:nvPicPr>
        <p:blipFill>
          <a:blip r:embed="rId2">
            <a:extLst/>
          </a:blip>
          <a:stretch>
            <a:fillRect/>
          </a:stretch>
        </p:blipFill>
        <p:spPr>
          <a:xfrm>
            <a:off x="6937375" y="0"/>
            <a:ext cx="2206625" cy="6858000"/>
          </a:xfrm>
          <a:prstGeom prst="rect">
            <a:avLst/>
          </a:prstGeom>
          <a:ln w="12700">
            <a:miter lim="400000"/>
          </a:ln>
        </p:spPr>
      </p:pic>
      <p:sp>
        <p:nvSpPr>
          <p:cNvPr id="129" name="Shape 129"/>
          <p:cNvSpPr/>
          <p:nvPr/>
        </p:nvSpPr>
        <p:spPr>
          <a:xfrm>
            <a:off x="228600" y="1143000"/>
            <a:ext cx="6629400" cy="542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609600" indent="-609600">
              <a:lnSpc>
                <a:spcPct val="90000"/>
              </a:lnSpc>
            </a:pPr>
            <a:r>
              <a:rPr b="1" sz="3600">
                <a:solidFill>
                  <a:srgbClr val="122031"/>
                </a:solidFill>
              </a:rPr>
              <a:t>Learning to identify and state the </a:t>
            </a:r>
            <a:r>
              <a:rPr b="1" sz="3600">
                <a:solidFill>
                  <a:srgbClr val="FF0066"/>
                </a:solidFill>
              </a:rPr>
              <a:t>main idea</a:t>
            </a:r>
            <a:r>
              <a:rPr sz="3600">
                <a:solidFill>
                  <a:srgbClr val="C0504D"/>
                </a:solidFill>
              </a:rPr>
              <a:t>:</a:t>
            </a:r>
            <a:endParaRPr sz="3600">
              <a:solidFill>
                <a:srgbClr val="C0504D"/>
              </a:solidFill>
            </a:endParaRPr>
          </a:p>
          <a:p>
            <a:pPr lvl="0" marL="609600" indent="-609600">
              <a:lnSpc>
                <a:spcPct val="90000"/>
              </a:lnSpc>
            </a:pPr>
            <a:endParaRPr sz="3600">
              <a:solidFill>
                <a:srgbClr val="C0504D"/>
              </a:solidFill>
            </a:endParaRPr>
          </a:p>
          <a:p>
            <a:pPr lvl="0" marL="609600" indent="-609600">
              <a:lnSpc>
                <a:spcPct val="90000"/>
              </a:lnSpc>
            </a:pPr>
            <a:r>
              <a:rPr b="1" sz="3600">
                <a:solidFill>
                  <a:srgbClr val="122031"/>
                </a:solidFill>
              </a:rPr>
              <a:t>Name the </a:t>
            </a:r>
            <a:r>
              <a:rPr b="1" sz="3600">
                <a:solidFill>
                  <a:srgbClr val="FF0066"/>
                </a:solidFill>
              </a:rPr>
              <a:t>who</a:t>
            </a:r>
            <a:r>
              <a:rPr b="1" sz="3600">
                <a:solidFill>
                  <a:srgbClr val="C0504D"/>
                </a:solidFill>
              </a:rPr>
              <a:t> </a:t>
            </a:r>
            <a:r>
              <a:rPr b="1" sz="3600">
                <a:solidFill>
                  <a:srgbClr val="122031"/>
                </a:solidFill>
              </a:rPr>
              <a:t>or</a:t>
            </a:r>
            <a:r>
              <a:rPr b="1" sz="3600">
                <a:solidFill>
                  <a:srgbClr val="C0504D"/>
                </a:solidFill>
              </a:rPr>
              <a:t> </a:t>
            </a:r>
            <a:r>
              <a:rPr b="1" sz="3600">
                <a:solidFill>
                  <a:srgbClr val="FF0066"/>
                </a:solidFill>
              </a:rPr>
              <a:t>what</a:t>
            </a:r>
            <a:r>
              <a:rPr b="1" sz="3600">
                <a:solidFill>
                  <a:srgbClr val="C0504D"/>
                </a:solidFill>
              </a:rPr>
              <a:t> </a:t>
            </a:r>
            <a:r>
              <a:rPr b="1" sz="3600">
                <a:solidFill>
                  <a:srgbClr val="122031"/>
                </a:solidFill>
              </a:rPr>
              <a:t>(the main person, animal, place, or thing the passage is about)</a:t>
            </a:r>
            <a:endParaRPr b="1" sz="3600">
              <a:solidFill>
                <a:srgbClr val="122031"/>
              </a:solidFill>
            </a:endParaRPr>
          </a:p>
          <a:p>
            <a:pPr lvl="0" marL="1219200" indent="-1219200">
              <a:lnSpc>
                <a:spcPct val="90000"/>
              </a:lnSpc>
              <a:buClr>
                <a:srgbClr val="122031"/>
              </a:buClr>
              <a:buSzPct val="100000"/>
              <a:buAutoNum type="arabicPeriod" startAt="1"/>
            </a:pPr>
            <a:r>
              <a:rPr b="1" sz="3600">
                <a:solidFill>
                  <a:srgbClr val="122031"/>
                </a:solidFill>
              </a:rPr>
              <a:t>Tell the most </a:t>
            </a:r>
            <a:r>
              <a:rPr b="1" sz="3600">
                <a:solidFill>
                  <a:srgbClr val="FF0066"/>
                </a:solidFill>
              </a:rPr>
              <a:t>important thing</a:t>
            </a:r>
            <a:r>
              <a:rPr b="1" sz="3600">
                <a:solidFill>
                  <a:srgbClr val="C0504D"/>
                </a:solidFill>
              </a:rPr>
              <a:t> </a:t>
            </a:r>
            <a:r>
              <a:rPr b="1" sz="3600">
                <a:solidFill>
                  <a:srgbClr val="122031"/>
                </a:solidFill>
              </a:rPr>
              <a:t>about who or what</a:t>
            </a:r>
            <a:endParaRPr b="1" sz="3600">
              <a:solidFill>
                <a:srgbClr val="122031"/>
              </a:solidFill>
            </a:endParaRPr>
          </a:p>
          <a:p>
            <a:pPr lvl="0" marL="1219200" indent="-1219200">
              <a:lnSpc>
                <a:spcPct val="90000"/>
              </a:lnSpc>
              <a:buClr>
                <a:srgbClr val="122031"/>
              </a:buClr>
              <a:buSzPct val="100000"/>
              <a:buAutoNum type="arabicPeriod" startAt="1"/>
            </a:pPr>
            <a:r>
              <a:rPr b="1" sz="3600">
                <a:solidFill>
                  <a:srgbClr val="122031"/>
                </a:solidFill>
              </a:rPr>
              <a:t>Write the </a:t>
            </a:r>
            <a:r>
              <a:rPr b="1" sz="3600">
                <a:solidFill>
                  <a:srgbClr val="FF0066"/>
                </a:solidFill>
              </a:rPr>
              <a:t>main idea</a:t>
            </a:r>
            <a:r>
              <a:rPr b="1" sz="3600">
                <a:solidFill>
                  <a:srgbClr val="C0504D"/>
                </a:solidFill>
              </a:rPr>
              <a:t> </a:t>
            </a:r>
            <a:r>
              <a:rPr b="1" sz="3600">
                <a:solidFill>
                  <a:srgbClr val="122031"/>
                </a:solidFill>
              </a:rPr>
              <a:t>in 10 words or less</a:t>
            </a:r>
            <a:r>
              <a:rPr b="1" sz="2800"/>
              <a:t>	</a:t>
            </a:r>
          </a:p>
        </p:txBody>
      </p:sp>
      <p:sp>
        <p:nvSpPr>
          <p:cNvPr id="130" name="Shape 130"/>
          <p:cNvSpPr/>
          <p:nvPr/>
        </p:nvSpPr>
        <p:spPr>
          <a:xfrm>
            <a:off x="304800" y="228600"/>
            <a:ext cx="6176963"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2800">
                <a:solidFill>
                  <a:srgbClr val="FF0066"/>
                </a:solidFill>
                <a:latin typeface="Arial"/>
                <a:ea typeface="Arial"/>
                <a:cs typeface="Arial"/>
                <a:sym typeface="Arial"/>
              </a:rPr>
              <a:t>The </a:t>
            </a:r>
            <a:r>
              <a:rPr b="1" i="1" sz="2800">
                <a:solidFill>
                  <a:srgbClr val="FF0066"/>
                </a:solidFill>
                <a:latin typeface="Arial"/>
                <a:ea typeface="Arial"/>
                <a:cs typeface="Arial"/>
                <a:sym typeface="Arial"/>
              </a:rPr>
              <a:t>Paragraph Shrinking</a:t>
            </a:r>
            <a:r>
              <a:rPr b="1" sz="2800">
                <a:solidFill>
                  <a:srgbClr val="FF0066"/>
                </a:solidFill>
                <a:latin typeface="Arial"/>
                <a:ea typeface="Arial"/>
                <a:cs typeface="Arial"/>
                <a:sym typeface="Arial"/>
              </a:rPr>
              <a:t> Activity</a:t>
            </a:r>
          </a:p>
        </p:txBody>
      </p:sp>
    </p:spTree>
  </p:cSld>
  <p:clrMapOvr>
    <a:masterClrMapping/>
  </p:clrMapOvr>
  <p:transition spd="fast"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body" idx="4294967295"/>
          </p:nvPr>
        </p:nvSpPr>
        <p:spPr>
          <a:xfrm>
            <a:off x="457200" y="990600"/>
            <a:ext cx="8229600" cy="5867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spcBef>
                <a:spcPts val="600"/>
              </a:spcBef>
              <a:buSzTx/>
              <a:buNone/>
              <a:defRPr sz="2800">
                <a:solidFill>
                  <a:srgbClr val="1F497D"/>
                </a:solidFill>
              </a:defRPr>
            </a:lvl1pPr>
          </a:lstStyle>
          <a:p>
            <a:pPr lvl="0">
              <a:defRPr sz="1800">
                <a:solidFill>
                  <a:srgbClr val="000000"/>
                </a:solidFill>
              </a:defRPr>
            </a:pPr>
            <a:r>
              <a:rPr sz="2800">
                <a:solidFill>
                  <a:srgbClr val="1F497D"/>
                </a:solidFill>
              </a:rPr>
              <a:t>        First, the plane’s engine caught on fire and continued to burn.  When Amelia Earhart flew to a higher altitude trying to put out the fire, ice began to build up on the plane’s wings.  From start to finish, Amelia Earhart’s first solo transatlantic flight was filled with near disasters.  The weight of the ice on the plane’s wings finally forced her to come down.  Because the clouds were so low and thick during her descent, she almost crashed in the ocean.  By the time Amelia finally spotted the coast of Ireland, she was so far off course that her plane was nearly out of fuel.</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anim calcmode="lin" valueType="num">
                                      <p:cBhvr>
                                        <p:cTn id="7" dur="500" fill="hold"/>
                                        <p:tgtEl>
                                          <p:spTgt spid="132">
                                            <p:bg/>
                                          </p:spTgt>
                                        </p:tgtEl>
                                        <p:attrNameLst>
                                          <p:attrName>ppt_w</p:attrName>
                                        </p:attrNameLst>
                                      </p:cBhvr>
                                      <p:tavLst>
                                        <p:tav tm="0">
                                          <p:val>
                                            <p:fltVal val="0"/>
                                          </p:val>
                                        </p:tav>
                                        <p:tav tm="100000">
                                          <p:val>
                                            <p:strVal val="#ppt_w"/>
                                          </p:val>
                                        </p:tav>
                                      </p:tavLst>
                                    </p:anim>
                                    <p:anim calcmode="lin" valueType="num">
                                      <p:cBhvr>
                                        <p:cTn id="8" dur="500" fill="hold"/>
                                        <p:tgtEl>
                                          <p:spTgt spid="132">
                                            <p:bg/>
                                          </p:spTgt>
                                        </p:tgtEl>
                                        <p:attrNameLst>
                                          <p:attrName>ppt_h</p:attrName>
                                        </p:attrNameLst>
                                      </p:cBhvr>
                                      <p:tavLst>
                                        <p:tav tm="0">
                                          <p:val>
                                            <p:fltVal val="0"/>
                                          </p:val>
                                        </p:tav>
                                        <p:tav tm="100000">
                                          <p:val>
                                            <p:strVal val="#ppt_h"/>
                                          </p:val>
                                        </p:tav>
                                      </p:tavLst>
                                    </p:anim>
                                  </p:childTnLst>
                                </p:cTn>
                              </p:par>
                              <p:par>
                                <p:cTn id="9" presetClass="entr" presetSubtype="32" presetID="23" grpId="1" fill="hold">
                                  <p:stCondLst>
                                    <p:cond delay="0"/>
                                  </p:stCondLst>
                                  <p:iterate type="el" backwards="0">
                                    <p:tmAbs val="0"/>
                                  </p:iterate>
                                  <p:childTnLst>
                                    <p:set>
                                      <p:cBhvr>
                                        <p:cTn id="10" fill="hold"/>
                                        <p:tgtEl>
                                          <p:spTgt spid="132">
                                            <p:txEl>
                                              <p:pRg st="0" end="0"/>
                                            </p:txEl>
                                          </p:spTgt>
                                        </p:tgtEl>
                                        <p:attrNameLst>
                                          <p:attrName>style.visibility</p:attrName>
                                        </p:attrNameLst>
                                      </p:cBhvr>
                                      <p:to>
                                        <p:strVal val="visible"/>
                                      </p:to>
                                    </p:set>
                                    <p:anim calcmode="lin" valueType="num">
                                      <p:cBhvr>
                                        <p:cTn id="11" dur="500" fill="hold"/>
                                        <p:tgtEl>
                                          <p:spTgt spid="13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3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2"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body" idx="4294967295"/>
          </p:nvPr>
        </p:nvSpPr>
        <p:spPr>
          <a:xfrm>
            <a:off x="533400" y="457200"/>
            <a:ext cx="8153400" cy="6400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SzTx/>
              <a:buNone/>
              <a:defRPr sz="1800"/>
            </a:pPr>
            <a:r>
              <a:rPr sz="2800">
                <a:solidFill>
                  <a:srgbClr val="1F497D"/>
                </a:solidFill>
              </a:rPr>
              <a:t>        </a:t>
            </a:r>
            <a:r>
              <a:rPr sz="2400">
                <a:solidFill>
                  <a:srgbClr val="1F497D"/>
                </a:solidFill>
              </a:rPr>
              <a:t>First, the</a:t>
            </a:r>
            <a:r>
              <a:rPr sz="2400">
                <a:solidFill>
                  <a:srgbClr val="C0504D"/>
                </a:solidFill>
              </a:rPr>
              <a:t> plane’s </a:t>
            </a:r>
            <a:r>
              <a:rPr sz="2400">
                <a:solidFill>
                  <a:srgbClr val="1F497D"/>
                </a:solidFill>
              </a:rPr>
              <a:t>engine caught on fire and continued to burn.  When </a:t>
            </a:r>
            <a:r>
              <a:rPr sz="2400">
                <a:solidFill>
                  <a:srgbClr val="00B050"/>
                </a:solidFill>
              </a:rPr>
              <a:t>Amelia Earhart </a:t>
            </a:r>
            <a:r>
              <a:rPr sz="2400">
                <a:solidFill>
                  <a:srgbClr val="1F497D"/>
                </a:solidFill>
              </a:rPr>
              <a:t>flew to a higher altitude trying to put out the fire, ice began to build up on the </a:t>
            </a:r>
            <a:r>
              <a:rPr sz="2400">
                <a:solidFill>
                  <a:srgbClr val="C0504D"/>
                </a:solidFill>
              </a:rPr>
              <a:t>plane’s</a:t>
            </a:r>
            <a:r>
              <a:rPr sz="2400">
                <a:solidFill>
                  <a:srgbClr val="1F497D"/>
                </a:solidFill>
              </a:rPr>
              <a:t> wings.  </a:t>
            </a:r>
            <a:r>
              <a:rPr sz="2400">
                <a:solidFill>
                  <a:srgbClr val="7030A0"/>
                </a:solidFill>
              </a:rPr>
              <a:t>From start to finish</a:t>
            </a:r>
            <a:r>
              <a:rPr sz="2400">
                <a:solidFill>
                  <a:srgbClr val="1F497D"/>
                </a:solidFill>
              </a:rPr>
              <a:t>, </a:t>
            </a:r>
            <a:r>
              <a:rPr sz="2400">
                <a:solidFill>
                  <a:srgbClr val="00B050"/>
                </a:solidFill>
              </a:rPr>
              <a:t>Amelia Earhart’s</a:t>
            </a:r>
            <a:r>
              <a:rPr sz="2400">
                <a:solidFill>
                  <a:srgbClr val="1F497D"/>
                </a:solidFill>
              </a:rPr>
              <a:t> </a:t>
            </a:r>
            <a:r>
              <a:rPr sz="2400">
                <a:solidFill>
                  <a:srgbClr val="558ED5"/>
                </a:solidFill>
              </a:rPr>
              <a:t>first solo transatlantic flight</a:t>
            </a:r>
            <a:r>
              <a:rPr sz="2400">
                <a:solidFill>
                  <a:srgbClr val="1F497D"/>
                </a:solidFill>
              </a:rPr>
              <a:t> was </a:t>
            </a:r>
            <a:r>
              <a:rPr sz="2400">
                <a:solidFill>
                  <a:srgbClr val="E46C0A"/>
                </a:solidFill>
              </a:rPr>
              <a:t>filled with near disasters</a:t>
            </a:r>
            <a:r>
              <a:rPr sz="2400">
                <a:solidFill>
                  <a:srgbClr val="1F497D"/>
                </a:solidFill>
              </a:rPr>
              <a:t>.  The weight of the ice on the</a:t>
            </a:r>
            <a:r>
              <a:rPr sz="2400">
                <a:solidFill>
                  <a:srgbClr val="C0504D"/>
                </a:solidFill>
              </a:rPr>
              <a:t> plane’s </a:t>
            </a:r>
            <a:r>
              <a:rPr sz="2400">
                <a:solidFill>
                  <a:srgbClr val="1F497D"/>
                </a:solidFill>
              </a:rPr>
              <a:t>wings finally forced her to come down.  Because the clouds were so low and thick during her descent, she almost crashed in the ocean.  By the time Amelia finally spotted the coast of Ireland, she was so far off course that her </a:t>
            </a:r>
            <a:r>
              <a:rPr sz="2400">
                <a:solidFill>
                  <a:srgbClr val="C0504D"/>
                </a:solidFill>
              </a:rPr>
              <a:t>plane</a:t>
            </a:r>
            <a:r>
              <a:rPr sz="2400">
                <a:solidFill>
                  <a:srgbClr val="1F497D"/>
                </a:solidFill>
              </a:rPr>
              <a:t> was nearly out of fuel.</a:t>
            </a:r>
            <a:endParaRPr sz="2400">
              <a:solidFill>
                <a:srgbClr val="1F497D"/>
              </a:solidFill>
            </a:endParaRPr>
          </a:p>
          <a:p>
            <a:pPr lvl="0">
              <a:buSzTx/>
              <a:buNone/>
              <a:defRPr sz="1800"/>
            </a:pPr>
            <a:endParaRPr sz="2000">
              <a:solidFill>
                <a:srgbClr val="1F497D"/>
              </a:solidFill>
            </a:endParaRPr>
          </a:p>
          <a:p>
            <a:pPr lvl="0">
              <a:spcBef>
                <a:spcPts val="400"/>
              </a:spcBef>
              <a:buSzTx/>
              <a:buNone/>
              <a:defRPr sz="1800"/>
            </a:pPr>
            <a:r>
              <a:rPr sz="2000">
                <a:solidFill>
                  <a:srgbClr val="1F497D"/>
                </a:solidFill>
              </a:rPr>
              <a:t>	WHO:  </a:t>
            </a:r>
            <a:r>
              <a:rPr sz="2000">
                <a:solidFill>
                  <a:srgbClr val="00B050"/>
                </a:solidFill>
              </a:rPr>
              <a:t>Amelia Earhart      </a:t>
            </a:r>
            <a:r>
              <a:rPr sz="2000">
                <a:solidFill>
                  <a:srgbClr val="1F497D"/>
                </a:solidFill>
              </a:rPr>
              <a:t>HOW:  </a:t>
            </a:r>
            <a:r>
              <a:rPr sz="2000">
                <a:solidFill>
                  <a:srgbClr val="E46C0A"/>
                </a:solidFill>
              </a:rPr>
              <a:t>filled with near disasters</a:t>
            </a:r>
            <a:endParaRPr sz="2000">
              <a:solidFill>
                <a:srgbClr val="E46C0A"/>
              </a:solidFill>
            </a:endParaRPr>
          </a:p>
          <a:p>
            <a:pPr lvl="0">
              <a:spcBef>
                <a:spcPts val="400"/>
              </a:spcBef>
              <a:buSzTx/>
              <a:buNone/>
              <a:defRPr sz="1800"/>
            </a:pPr>
            <a:r>
              <a:rPr sz="2000">
                <a:solidFill>
                  <a:srgbClr val="1F497D"/>
                </a:solidFill>
              </a:rPr>
              <a:t>    WHERE: </a:t>
            </a:r>
            <a:r>
              <a:rPr sz="2000">
                <a:solidFill>
                  <a:srgbClr val="C0504D"/>
                </a:solidFill>
              </a:rPr>
              <a:t>in an airplane</a:t>
            </a:r>
            <a:endParaRPr sz="2000">
              <a:solidFill>
                <a:srgbClr val="C0504D"/>
              </a:solidFill>
            </a:endParaRPr>
          </a:p>
          <a:p>
            <a:pPr lvl="0">
              <a:spcBef>
                <a:spcPts val="400"/>
              </a:spcBef>
              <a:buSzTx/>
              <a:buNone/>
              <a:defRPr sz="1800"/>
            </a:pPr>
            <a:r>
              <a:rPr sz="2000">
                <a:solidFill>
                  <a:srgbClr val="1F497D"/>
                </a:solidFill>
              </a:rPr>
              <a:t>    WHAT @ HER? </a:t>
            </a:r>
            <a:r>
              <a:rPr sz="2000">
                <a:solidFill>
                  <a:srgbClr val="558ED5"/>
                </a:solidFill>
              </a:rPr>
              <a:t>First solo transatlantic flight</a:t>
            </a:r>
            <a:endParaRPr sz="2000">
              <a:solidFill>
                <a:srgbClr val="558ED5"/>
              </a:solidFill>
            </a:endParaRPr>
          </a:p>
          <a:p>
            <a:pPr lvl="0">
              <a:spcBef>
                <a:spcPts val="400"/>
              </a:spcBef>
              <a:buSzTx/>
              <a:buNone/>
              <a:defRPr sz="1800"/>
            </a:pPr>
            <a:r>
              <a:rPr sz="2000">
                <a:solidFill>
                  <a:srgbClr val="1F497D"/>
                </a:solidFill>
              </a:rPr>
              <a:t>    WHEN:  </a:t>
            </a:r>
            <a:r>
              <a:rPr sz="2000">
                <a:solidFill>
                  <a:srgbClr val="7030A0"/>
                </a:solidFill>
              </a:rPr>
              <a:t>from start to finish </a:t>
            </a:r>
            <a:endParaRPr sz="2000">
              <a:solidFill>
                <a:srgbClr val="7030A0"/>
              </a:solidFill>
            </a:endParaRPr>
          </a:p>
          <a:p>
            <a:pPr lvl="0">
              <a:spcBef>
                <a:spcPts val="400"/>
              </a:spcBef>
              <a:buSzTx/>
              <a:buNone/>
              <a:defRPr sz="1800"/>
            </a:pPr>
            <a:r>
              <a:rPr sz="2000">
                <a:solidFill>
                  <a:srgbClr val="1F497D"/>
                </a:solidFill>
              </a:rPr>
              <a:t>    WHY:</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6500">
                <a:solidFill>
                  <a:srgbClr val="FF0066"/>
                </a:solidFill>
              </a:defRPr>
            </a:lvl1pPr>
          </a:lstStyle>
          <a:p>
            <a:pPr lvl="0">
              <a:defRPr sz="1800">
                <a:solidFill>
                  <a:srgbClr val="000000"/>
                </a:solidFill>
              </a:defRPr>
            </a:pPr>
            <a:r>
              <a:rPr sz="6500">
                <a:solidFill>
                  <a:srgbClr val="FF0066"/>
                </a:solidFill>
              </a:rPr>
              <a:t>Put it all together</a:t>
            </a:r>
          </a:p>
        </p:txBody>
      </p:sp>
      <p:sp>
        <p:nvSpPr>
          <p:cNvPr id="141" name="Shape 141"/>
          <p:cNvSpPr/>
          <p:nvPr>
            <p:ph type="body" idx="4294967295"/>
          </p:nvPr>
        </p:nvSpPr>
        <p:spPr>
          <a:xfrm>
            <a:off x="457200" y="1981200"/>
            <a:ext cx="8229600" cy="4876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endParaRPr sz="3200"/>
          </a:p>
          <a:p>
            <a:pPr lvl="0">
              <a:spcBef>
                <a:spcPts val="800"/>
              </a:spcBef>
              <a:buSzTx/>
              <a:buNone/>
              <a:defRPr sz="1800"/>
            </a:pPr>
            <a:r>
              <a:rPr sz="3600">
                <a:solidFill>
                  <a:srgbClr val="EEECE1"/>
                </a:solidFill>
              </a:rPr>
              <a:t>Stated Main Idea:</a:t>
            </a:r>
            <a:r>
              <a:rPr sz="3200"/>
              <a:t>   </a:t>
            </a:r>
            <a:r>
              <a:rPr sz="3200">
                <a:solidFill>
                  <a:srgbClr val="009900"/>
                </a:solidFill>
              </a:rPr>
              <a:t>Amelia Earhart’s</a:t>
            </a:r>
            <a:r>
              <a:rPr sz="3200"/>
              <a:t> </a:t>
            </a:r>
            <a:r>
              <a:rPr sz="3200">
                <a:solidFill>
                  <a:srgbClr val="056E79"/>
                </a:solidFill>
              </a:rPr>
              <a:t>first solo transatlantic flight</a:t>
            </a:r>
            <a:r>
              <a:rPr sz="3200"/>
              <a:t> </a:t>
            </a:r>
            <a:r>
              <a:rPr sz="3200">
                <a:solidFill>
                  <a:srgbClr val="1F497D"/>
                </a:solidFill>
              </a:rPr>
              <a:t>was</a:t>
            </a:r>
            <a:r>
              <a:rPr sz="3200"/>
              <a:t> </a:t>
            </a:r>
            <a:r>
              <a:rPr sz="3200">
                <a:solidFill>
                  <a:srgbClr val="FF0066"/>
                </a:solidFill>
              </a:rPr>
              <a:t>filled with near</a:t>
            </a:r>
            <a:r>
              <a:rPr sz="3200"/>
              <a:t> </a:t>
            </a:r>
            <a:r>
              <a:rPr sz="3200">
                <a:solidFill>
                  <a:srgbClr val="FF0066"/>
                </a:solidFill>
              </a:rPr>
              <a:t>disasters.</a:t>
            </a:r>
          </a:p>
        </p:txBody>
      </p:sp>
      <p:sp>
        <p:nvSpPr>
          <p:cNvPr id="142" name="Shape 142"/>
          <p:cNvSpPr/>
          <p:nvPr/>
        </p:nvSpPr>
        <p:spPr>
          <a:xfrm>
            <a:off x="4175125" y="1941512"/>
            <a:ext cx="16922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990099"/>
                </a:solidFill>
                <a:latin typeface="Arial"/>
                <a:ea typeface="Arial"/>
                <a:cs typeface="Arial"/>
                <a:sym typeface="Arial"/>
              </a:defRPr>
            </a:lvl1pPr>
          </a:lstStyle>
          <a:p>
            <a:pPr lvl="0">
              <a:defRPr>
                <a:solidFill>
                  <a:srgbClr val="000000"/>
                </a:solidFill>
              </a:defRPr>
            </a:pPr>
            <a:r>
              <a:rPr>
                <a:solidFill>
                  <a:srgbClr val="990099"/>
                </a:solidFill>
              </a:rPr>
              <a:t>Who?</a:t>
            </a:r>
          </a:p>
        </p:txBody>
      </p:sp>
      <p:sp>
        <p:nvSpPr>
          <p:cNvPr id="143" name="Shape 143"/>
          <p:cNvSpPr/>
          <p:nvPr/>
        </p:nvSpPr>
        <p:spPr>
          <a:xfrm>
            <a:off x="7010400" y="1865312"/>
            <a:ext cx="21621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990099"/>
                </a:solidFill>
                <a:latin typeface="Arial"/>
                <a:ea typeface="Arial"/>
                <a:cs typeface="Arial"/>
                <a:sym typeface="Arial"/>
              </a:defRPr>
            </a:lvl1pPr>
          </a:lstStyle>
          <a:p>
            <a:pPr lvl="0">
              <a:defRPr>
                <a:solidFill>
                  <a:srgbClr val="000000"/>
                </a:solidFill>
              </a:defRPr>
            </a:pPr>
            <a:r>
              <a:rPr>
                <a:solidFill>
                  <a:srgbClr val="990099"/>
                </a:solidFill>
              </a:rPr>
              <a:t>What about her?</a:t>
            </a:r>
          </a:p>
        </p:txBody>
      </p:sp>
      <p:sp>
        <p:nvSpPr>
          <p:cNvPr id="144" name="Shape 144"/>
          <p:cNvSpPr/>
          <p:nvPr/>
        </p:nvSpPr>
        <p:spPr>
          <a:xfrm>
            <a:off x="3352800" y="3810000"/>
            <a:ext cx="68858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990099"/>
                </a:solidFill>
                <a:latin typeface="Arial"/>
                <a:ea typeface="Arial"/>
                <a:cs typeface="Arial"/>
                <a:sym typeface="Arial"/>
              </a:defRPr>
            </a:lvl1pPr>
          </a:lstStyle>
          <a:p>
            <a:pPr lvl="0">
              <a:defRPr>
                <a:solidFill>
                  <a:srgbClr val="000000"/>
                </a:solidFill>
              </a:defRPr>
            </a:pPr>
            <a:r>
              <a:rPr>
                <a:solidFill>
                  <a:srgbClr val="990099"/>
                </a:solidFill>
              </a:rPr>
              <a:t>How?</a:t>
            </a:r>
          </a:p>
        </p:txBody>
      </p:sp>
      <p:sp>
        <p:nvSpPr>
          <p:cNvPr id="145" name="Shape 145"/>
          <p:cNvSpPr/>
          <p:nvPr/>
        </p:nvSpPr>
        <p:spPr>
          <a:xfrm flipH="1" flipV="1">
            <a:off x="4724399" y="2362199"/>
            <a:ext cx="1143002" cy="533401"/>
          </a:xfrm>
          <a:prstGeom prst="line">
            <a:avLst/>
          </a:prstGeom>
          <a:ln>
            <a:solidFill/>
            <a:round/>
          </a:ln>
        </p:spPr>
        <p:txBody>
          <a:bodyPr lIns="0" tIns="0" rIns="0" bIns="0"/>
          <a:lstStyle/>
          <a:p>
            <a:pPr lvl="0" defTabSz="457200">
              <a:defRPr sz="1200">
                <a:latin typeface="+mn-lt"/>
                <a:ea typeface="+mn-ea"/>
                <a:cs typeface="+mn-cs"/>
                <a:sym typeface="Helvetica"/>
              </a:defRPr>
            </a:pPr>
          </a:p>
        </p:txBody>
      </p:sp>
      <p:sp>
        <p:nvSpPr>
          <p:cNvPr id="146" name="Shape 146"/>
          <p:cNvSpPr/>
          <p:nvPr/>
        </p:nvSpPr>
        <p:spPr>
          <a:xfrm flipH="1">
            <a:off x="7924799" y="2133599"/>
            <a:ext cx="304801" cy="762002"/>
          </a:xfrm>
          <a:prstGeom prst="line">
            <a:avLst/>
          </a:prstGeom>
          <a:ln>
            <a:solidFill/>
            <a:round/>
          </a:ln>
        </p:spPr>
        <p:txBody>
          <a:bodyPr lIns="0" tIns="0" rIns="0" bIns="0"/>
          <a:lstStyle/>
          <a:p>
            <a:pPr lvl="0" defTabSz="457200">
              <a:defRPr sz="1200">
                <a:latin typeface="+mn-lt"/>
                <a:ea typeface="+mn-ea"/>
                <a:cs typeface="+mn-cs"/>
                <a:sym typeface="Helvetica"/>
              </a:defRPr>
            </a:pPr>
          </a:p>
        </p:txBody>
      </p:sp>
      <p:sp>
        <p:nvSpPr>
          <p:cNvPr id="147" name="Shape 147"/>
          <p:cNvSpPr/>
          <p:nvPr/>
        </p:nvSpPr>
        <p:spPr>
          <a:xfrm flipV="1">
            <a:off x="3733800" y="3505199"/>
            <a:ext cx="2362200" cy="381001"/>
          </a:xfrm>
          <a:prstGeom prst="line">
            <a:avLst/>
          </a:prstGeom>
          <a:ln>
            <a:solidFill/>
            <a:round/>
          </a:ln>
        </p:spPr>
        <p:txBody>
          <a:bodyPr lIns="0" tIns="0" rIns="0" bIns="0"/>
          <a:lstStyle/>
          <a:p>
            <a:pPr lvl="0" defTabSz="457200">
              <a:defRPr sz="1200">
                <a:latin typeface="+mn-lt"/>
                <a:ea typeface="+mn-ea"/>
                <a:cs typeface="+mn-cs"/>
                <a:sym typeface="Helvetica"/>
              </a:defRPr>
            </a:pPr>
          </a:p>
        </p:txBody>
      </p:sp>
      <p:pic>
        <p:nvPicPr>
          <p:cNvPr id="148" name="MCj03378600000[1].pdf" descr="MCj03378600000[1]"/>
          <p:cNvPicPr/>
          <p:nvPr/>
        </p:nvPicPr>
        <p:blipFill>
          <a:blip r:embed="rId3">
            <a:extLst/>
          </a:blip>
          <a:stretch>
            <a:fillRect/>
          </a:stretch>
        </p:blipFill>
        <p:spPr>
          <a:xfrm>
            <a:off x="2133600" y="4343400"/>
            <a:ext cx="5486400" cy="18288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el" backwards="0">
                                    <p:tmAbs val="0"/>
                                  </p:iterate>
                                  <p:childTnLst>
                                    <p:set>
                                      <p:cBhvr>
                                        <p:cTn id="6" fill="hold"/>
                                        <p:tgtEl>
                                          <p:spTgt spid="140"/>
                                        </p:tgtEl>
                                        <p:attrNameLst>
                                          <p:attrName>style.visibility</p:attrName>
                                        </p:attrNameLst>
                                      </p:cBhvr>
                                      <p:to>
                                        <p:strVal val="visible"/>
                                      </p:to>
                                    </p:set>
                                    <p:anim calcmode="lin" valueType="num">
                                      <p:cBhvr>
                                        <p:cTn id="7" dur="1230" fill="hold"/>
                                        <p:tgtEl>
                                          <p:spTgt spid="140"/>
                                        </p:tgtEl>
                                        <p:attrNameLst>
                                          <p:attrName>ppt_w</p:attrName>
                                        </p:attrNameLst>
                                      </p:cBhvr>
                                      <p:tavLst>
                                        <p:tav tm="0">
                                          <p:val>
                                            <p:strVal val="4*#ppt_w"/>
                                          </p:val>
                                        </p:tav>
                                        <p:tav tm="100000">
                                          <p:val>
                                            <p:strVal val="#ppt_w"/>
                                          </p:val>
                                        </p:tav>
                                      </p:tavLst>
                                    </p:anim>
                                    <p:anim calcmode="lin" valueType="num">
                                      <p:cBhvr>
                                        <p:cTn id="8" dur="1230" fill="hold"/>
                                        <p:tgtEl>
                                          <p:spTgt spid="14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41">
                                            <p:txEl>
                                              <p:pRg st="1" end="1"/>
                                            </p:txEl>
                                          </p:spTgt>
                                        </p:tgtEl>
                                        <p:attrNameLst>
                                          <p:attrName>style.visibility</p:attrName>
                                        </p:attrNameLst>
                                      </p:cBhvr>
                                      <p:to>
                                        <p:strVal val="visible"/>
                                      </p:to>
                                    </p:set>
                                    <p:anim calcmode="lin" valueType="num">
                                      <p:cBhvr>
                                        <p:cTn id="13" dur="500" fill="hold"/>
                                        <p:tgtEl>
                                          <p:spTgt spid="14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1"/>
      <p:bldP build="p" bldLvl="1" animBg="1" rev="0" advAuto="0" spid="141"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0066"/>
                </a:solidFill>
              </a:defRPr>
            </a:lvl1pPr>
          </a:lstStyle>
          <a:p>
            <a:pPr lvl="0">
              <a:defRPr sz="1800">
                <a:solidFill>
                  <a:srgbClr val="000000"/>
                </a:solidFill>
              </a:defRPr>
            </a:pPr>
            <a:r>
              <a:rPr sz="4400">
                <a:solidFill>
                  <a:srgbClr val="FF0066"/>
                </a:solidFill>
              </a:rPr>
              <a:t>Topic/Question/Answer Model</a:t>
            </a:r>
          </a:p>
        </p:txBody>
      </p:sp>
      <p:sp>
        <p:nvSpPr>
          <p:cNvPr id="153" name="Shape 153"/>
          <p:cNvSpPr/>
          <p:nvPr>
            <p:ph type="body" idx="4294967295"/>
          </p:nvPr>
        </p:nvSpPr>
        <p:spPr>
          <a:xfrm>
            <a:off x="457200" y="1981200"/>
            <a:ext cx="8229600" cy="4495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3200">
                <a:solidFill>
                  <a:srgbClr val="FF0066"/>
                </a:solidFill>
              </a:rPr>
              <a:t>Topic:</a:t>
            </a:r>
            <a:r>
              <a:rPr sz="3200">
                <a:solidFill>
                  <a:srgbClr val="EEECE1"/>
                </a:solidFill>
              </a:rPr>
              <a:t>  </a:t>
            </a:r>
            <a:r>
              <a:rPr sz="3200">
                <a:solidFill>
                  <a:srgbClr val="009900"/>
                </a:solidFill>
              </a:rPr>
              <a:t>Amelia Earhart’s first solo transatlantic flight</a:t>
            </a:r>
            <a:endParaRPr sz="3200">
              <a:solidFill>
                <a:srgbClr val="009900"/>
              </a:solidFill>
            </a:endParaRPr>
          </a:p>
          <a:p>
            <a:pPr lvl="0">
              <a:buSzTx/>
              <a:buNone/>
              <a:defRPr sz="1800"/>
            </a:pPr>
            <a:r>
              <a:rPr sz="3200">
                <a:solidFill>
                  <a:srgbClr val="FF0066"/>
                </a:solidFill>
              </a:rPr>
              <a:t>Question</a:t>
            </a:r>
            <a:r>
              <a:rPr sz="3200">
                <a:solidFill>
                  <a:srgbClr val="7030A0"/>
                </a:solidFill>
              </a:rPr>
              <a:t>:  What about it?</a:t>
            </a:r>
            <a:endParaRPr sz="3200">
              <a:solidFill>
                <a:srgbClr val="7030A0"/>
              </a:solidFill>
            </a:endParaRPr>
          </a:p>
          <a:p>
            <a:pPr lvl="0">
              <a:buSzTx/>
              <a:buNone/>
              <a:defRPr sz="1800"/>
            </a:pPr>
            <a:r>
              <a:rPr sz="3200">
                <a:solidFill>
                  <a:srgbClr val="FF0066"/>
                </a:solidFill>
              </a:rPr>
              <a:t>Answer:</a:t>
            </a:r>
            <a:r>
              <a:rPr sz="3200">
                <a:solidFill>
                  <a:srgbClr val="EEECE1"/>
                </a:solidFill>
              </a:rPr>
              <a:t>  </a:t>
            </a:r>
            <a:r>
              <a:rPr sz="3200">
                <a:solidFill>
                  <a:srgbClr val="F303C0"/>
                </a:solidFill>
              </a:rPr>
              <a:t>filled with near disasters</a:t>
            </a:r>
            <a:endParaRPr sz="3200">
              <a:solidFill>
                <a:srgbClr val="F303C0"/>
              </a:solidFill>
            </a:endParaRPr>
          </a:p>
          <a:p>
            <a:pPr lvl="0">
              <a:buSzTx/>
              <a:buNone/>
              <a:defRPr sz="1800"/>
            </a:pPr>
            <a:endParaRPr sz="3200">
              <a:solidFill>
                <a:srgbClr val="F303C0"/>
              </a:solidFill>
            </a:endParaRPr>
          </a:p>
          <a:p>
            <a:pPr lvl="0">
              <a:buSzTx/>
              <a:buNone/>
              <a:defRPr sz="1800"/>
            </a:pPr>
            <a:r>
              <a:rPr sz="3200">
                <a:solidFill>
                  <a:srgbClr val="31859C"/>
                </a:solidFill>
              </a:rPr>
              <a:t>Summary:   </a:t>
            </a:r>
            <a:r>
              <a:rPr sz="3200">
                <a:solidFill>
                  <a:srgbClr val="17375E"/>
                </a:solidFill>
              </a:rPr>
              <a:t>Amelia Earhart’s first solo transatlantic flight was filled with near disasters.</a:t>
            </a:r>
          </a:p>
        </p:txBody>
      </p:sp>
      <p:pic>
        <p:nvPicPr>
          <p:cNvPr id="154" name="MMj02835530000[1].png" descr="MMj02835530000[1]"/>
          <p:cNvPicPr/>
          <p:nvPr/>
        </p:nvPicPr>
        <p:blipFill>
          <a:blip r:embed="rId3">
            <a:extLst/>
          </a:blip>
          <a:stretch>
            <a:fillRect/>
          </a:stretch>
        </p:blipFill>
        <p:spPr>
          <a:xfrm>
            <a:off x="6705600" y="3352800"/>
            <a:ext cx="2209800" cy="107473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fade" transition="in">
                                      <p:cBhvr>
                                        <p:cTn id="7" dur="2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53">
                                            <p:bg/>
                                          </p:spTgt>
                                        </p:tgtEl>
                                        <p:attrNameLst>
                                          <p:attrName>style.visibility</p:attrName>
                                        </p:attrNameLst>
                                      </p:cBhvr>
                                      <p:to>
                                        <p:strVal val="visible"/>
                                      </p:to>
                                    </p:set>
                                    <p:animEffect filter="fade" transition="in">
                                      <p:cBhvr>
                                        <p:cTn id="12" dur="2000"/>
                                        <p:tgtEl>
                                          <p:spTgt spid="153">
                                            <p:bg/>
                                          </p:spTgt>
                                        </p:tgtEl>
                                      </p:cBhvr>
                                    </p:animEffect>
                                  </p:childTnLst>
                                </p:cTn>
                              </p:par>
                              <p:par>
                                <p:cTn id="13" presetClass="entr" presetSubtype="0" presetID="10" grpId="2" fill="hold">
                                  <p:stCondLst>
                                    <p:cond delay="0"/>
                                  </p:stCondLst>
                                  <p:iterate type="el" backwards="0">
                                    <p:tmAbs val="0"/>
                                  </p:iterate>
                                  <p:childTnLst>
                                    <p:set>
                                      <p:cBhvr>
                                        <p:cTn id="14" fill="hold"/>
                                        <p:tgtEl>
                                          <p:spTgt spid="153">
                                            <p:txEl>
                                              <p:pRg st="0" end="0"/>
                                            </p:txEl>
                                          </p:spTgt>
                                        </p:tgtEl>
                                        <p:attrNameLst>
                                          <p:attrName>style.visibility</p:attrName>
                                        </p:attrNameLst>
                                      </p:cBhvr>
                                      <p:to>
                                        <p:strVal val="visible"/>
                                      </p:to>
                                    </p:set>
                                    <p:animEffect filter="fade" transition="in">
                                      <p:cBhvr>
                                        <p:cTn id="15" dur="2000"/>
                                        <p:tgtEl>
                                          <p:spTgt spid="15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153">
                                            <p:txEl>
                                              <p:pRg st="1" end="1"/>
                                            </p:txEl>
                                          </p:spTgt>
                                        </p:tgtEl>
                                        <p:attrNameLst>
                                          <p:attrName>style.visibility</p:attrName>
                                        </p:attrNameLst>
                                      </p:cBhvr>
                                      <p:to>
                                        <p:strVal val="visible"/>
                                      </p:to>
                                    </p:set>
                                    <p:animEffect filter="fade" transition="in">
                                      <p:cBhvr>
                                        <p:cTn id="20" dur="2000"/>
                                        <p:tgtEl>
                                          <p:spTgt spid="15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2" fill="hold">
                                  <p:stCondLst>
                                    <p:cond delay="0"/>
                                  </p:stCondLst>
                                  <p:iterate type="el" backwards="0">
                                    <p:tmAbs val="0"/>
                                  </p:iterate>
                                  <p:childTnLst>
                                    <p:set>
                                      <p:cBhvr>
                                        <p:cTn id="24" fill="hold"/>
                                        <p:tgtEl>
                                          <p:spTgt spid="153">
                                            <p:txEl>
                                              <p:pRg st="2" end="2"/>
                                            </p:txEl>
                                          </p:spTgt>
                                        </p:tgtEl>
                                        <p:attrNameLst>
                                          <p:attrName>style.visibility</p:attrName>
                                        </p:attrNameLst>
                                      </p:cBhvr>
                                      <p:to>
                                        <p:strVal val="visible"/>
                                      </p:to>
                                    </p:set>
                                    <p:animEffect filter="fade" transition="in">
                                      <p:cBhvr>
                                        <p:cTn id="25" dur="2000"/>
                                        <p:tgtEl>
                                          <p:spTgt spid="153">
                                            <p:txEl>
                                              <p:pRg st="2" end="2"/>
                                            </p:txEl>
                                          </p:spTgt>
                                        </p:tgtEl>
                                      </p:cBhvr>
                                    </p:animEffect>
                                  </p:childTnLst>
                                </p:cTn>
                              </p:par>
                            </p:childTnLst>
                          </p:cTn>
                        </p:par>
                        <p:par>
                          <p:cTn id="26" fill="hold">
                            <p:stCondLst>
                              <p:cond delay="2000"/>
                            </p:stCondLst>
                            <p:childTnLst>
                              <p:par>
                                <p:cTn id="27" nodeType="afterEffect" presetClass="entr" presetSubtype="0" presetID="10" grpId="2" fill="hold">
                                  <p:stCondLst>
                                    <p:cond delay="0"/>
                                  </p:stCondLst>
                                  <p:iterate type="el" backwards="0">
                                    <p:tmAbs val="0"/>
                                  </p:iterate>
                                  <p:childTnLst>
                                    <p:set>
                                      <p:cBhvr>
                                        <p:cTn id="28" fill="hold"/>
                                        <p:tgtEl>
                                          <p:spTgt spid="153">
                                            <p:txEl>
                                              <p:pRg st="3" end="3"/>
                                            </p:txEl>
                                          </p:spTgt>
                                        </p:tgtEl>
                                        <p:attrNameLst>
                                          <p:attrName>style.visibility</p:attrName>
                                        </p:attrNameLst>
                                      </p:cBhvr>
                                      <p:to>
                                        <p:strVal val="visible"/>
                                      </p:to>
                                    </p:set>
                                    <p:animEffect filter="fade" transition="in">
                                      <p:cBhvr>
                                        <p:cTn id="29" dur="2000"/>
                                        <p:tgtEl>
                                          <p:spTgt spid="15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0" grpId="2" fill="hold">
                                  <p:stCondLst>
                                    <p:cond delay="0"/>
                                  </p:stCondLst>
                                  <p:iterate type="el" backwards="0">
                                    <p:tmAbs val="0"/>
                                  </p:iterate>
                                  <p:childTnLst>
                                    <p:set>
                                      <p:cBhvr>
                                        <p:cTn id="33" fill="hold"/>
                                        <p:tgtEl>
                                          <p:spTgt spid="153">
                                            <p:txEl>
                                              <p:pRg st="4" end="4"/>
                                            </p:txEl>
                                          </p:spTgt>
                                        </p:tgtEl>
                                        <p:attrNameLst>
                                          <p:attrName>style.visibility</p:attrName>
                                        </p:attrNameLst>
                                      </p:cBhvr>
                                      <p:to>
                                        <p:strVal val="visible"/>
                                      </p:to>
                                    </p:set>
                                    <p:animEffect filter="fade" transition="in">
                                      <p:cBhvr>
                                        <p:cTn id="34" dur="2000"/>
                                        <p:tgtEl>
                                          <p:spTgt spid="15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3" grpId="2"/>
      <p:bldP build="whole" bldLvl="1" animBg="1" rev="0" advAuto="0" spid="152"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MP900289023[1].jpg" descr="C:\Documents and Settings\strunci\Local Settings\Temporary Internet Files\Content.IE5\DMFZOZWR\MP900289023[1].jpg"/>
          <p:cNvPicPr/>
          <p:nvPr/>
        </p:nvPicPr>
        <p:blipFill>
          <a:blip r:embed="rId2">
            <a:extLst/>
          </a:blip>
          <a:stretch>
            <a:fillRect/>
          </a:stretch>
        </p:blipFill>
        <p:spPr>
          <a:xfrm>
            <a:off x="0" y="0"/>
            <a:ext cx="3048000" cy="6858000"/>
          </a:xfrm>
          <a:prstGeom prst="rect">
            <a:avLst/>
          </a:prstGeom>
          <a:ln w="12700">
            <a:miter lim="400000"/>
          </a:ln>
        </p:spPr>
      </p:pic>
      <p:sp>
        <p:nvSpPr>
          <p:cNvPr id="159" name="Shape 159"/>
          <p:cNvSpPr/>
          <p:nvPr/>
        </p:nvSpPr>
        <p:spPr>
          <a:xfrm>
            <a:off x="3124200" y="1066800"/>
            <a:ext cx="6019800" cy="48704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pPr>
            <a:r>
              <a:rPr b="1" sz="3200">
                <a:solidFill>
                  <a:srgbClr val="FF0000"/>
                </a:solidFill>
              </a:rPr>
              <a:t>R</a:t>
            </a:r>
            <a:r>
              <a:rPr b="1" sz="3200">
                <a:solidFill>
                  <a:srgbClr val="31859C"/>
                </a:solidFill>
              </a:rPr>
              <a:t>ead</a:t>
            </a:r>
            <a:r>
              <a:rPr sz="3200"/>
              <a:t> </a:t>
            </a:r>
            <a:r>
              <a:rPr sz="3200">
                <a:solidFill>
                  <a:srgbClr val="17375E"/>
                </a:solidFill>
              </a:rPr>
              <a:t>the paragraph to get an idea of what it is about  </a:t>
            </a:r>
            <a:r>
              <a:rPr sz="3200">
                <a:solidFill>
                  <a:srgbClr val="FF66FF"/>
                </a:solidFill>
              </a:rPr>
              <a:t>(Topic)</a:t>
            </a:r>
            <a:endParaRPr sz="3200">
              <a:solidFill>
                <a:srgbClr val="FF66FF"/>
              </a:solidFill>
            </a:endParaRPr>
          </a:p>
          <a:p>
            <a:pPr lvl="0">
              <a:lnSpc>
                <a:spcPct val="90000"/>
              </a:lnSpc>
            </a:pPr>
            <a:r>
              <a:t>         </a:t>
            </a:r>
            <a:r>
              <a:rPr>
                <a:solidFill>
                  <a:srgbClr val="FF0000"/>
                </a:solidFill>
              </a:rPr>
              <a:t>Look for important words that are repeated</a:t>
            </a:r>
            <a:endParaRPr>
              <a:solidFill>
                <a:srgbClr val="FF0000"/>
              </a:solidFill>
            </a:endParaRPr>
          </a:p>
          <a:p>
            <a:pPr lvl="0">
              <a:lnSpc>
                <a:spcPct val="90000"/>
              </a:lnSpc>
            </a:pPr>
            <a:r>
              <a:rPr b="1" sz="3200">
                <a:solidFill>
                  <a:srgbClr val="FF0000"/>
                </a:solidFill>
              </a:rPr>
              <a:t>E</a:t>
            </a:r>
            <a:r>
              <a:rPr b="1" sz="3200">
                <a:solidFill>
                  <a:srgbClr val="31859C"/>
                </a:solidFill>
              </a:rPr>
              <a:t>valuate</a:t>
            </a:r>
            <a:r>
              <a:rPr sz="3200"/>
              <a:t> </a:t>
            </a:r>
            <a:r>
              <a:rPr sz="3200">
                <a:solidFill>
                  <a:srgbClr val="17375E"/>
                </a:solidFill>
              </a:rPr>
              <a:t>each sentence and  highlight, underline, or circle the important words</a:t>
            </a:r>
            <a:endParaRPr sz="3200">
              <a:solidFill>
                <a:srgbClr val="17375E"/>
              </a:solidFill>
            </a:endParaRPr>
          </a:p>
          <a:p>
            <a:pPr lvl="0">
              <a:lnSpc>
                <a:spcPct val="90000"/>
              </a:lnSpc>
            </a:pPr>
            <a:r>
              <a:rPr sz="3200"/>
              <a:t>    </a:t>
            </a:r>
            <a:r>
              <a:rPr sz="2000">
                <a:solidFill>
                  <a:srgbClr val="FF0000"/>
                </a:solidFill>
              </a:rPr>
              <a:t>Write the words you underlined/circled for each 	sentence</a:t>
            </a:r>
            <a:endParaRPr sz="3200">
              <a:solidFill>
                <a:srgbClr val="FF0000"/>
              </a:solidFill>
            </a:endParaRPr>
          </a:p>
          <a:p>
            <a:pPr lvl="0">
              <a:lnSpc>
                <a:spcPct val="90000"/>
              </a:lnSpc>
            </a:pPr>
            <a:r>
              <a:rPr b="1" sz="3200">
                <a:solidFill>
                  <a:srgbClr val="FF0000"/>
                </a:solidFill>
              </a:rPr>
              <a:t>A</a:t>
            </a:r>
            <a:r>
              <a:rPr b="1" sz="3200">
                <a:solidFill>
                  <a:srgbClr val="31859C"/>
                </a:solidFill>
              </a:rPr>
              <a:t>nalyze</a:t>
            </a:r>
            <a:r>
              <a:rPr sz="3200"/>
              <a:t> </a:t>
            </a:r>
            <a:r>
              <a:rPr sz="3200">
                <a:solidFill>
                  <a:srgbClr val="17375E"/>
                </a:solidFill>
              </a:rPr>
              <a:t>the words you underlined to determine what they have in common</a:t>
            </a:r>
            <a:endParaRPr sz="3200">
              <a:solidFill>
                <a:srgbClr val="17375E"/>
              </a:solidFill>
            </a:endParaRPr>
          </a:p>
          <a:p>
            <a:pPr lvl="0">
              <a:lnSpc>
                <a:spcPct val="90000"/>
              </a:lnSpc>
            </a:pPr>
            <a:r>
              <a:rPr b="1" sz="3200">
                <a:solidFill>
                  <a:srgbClr val="FF0000"/>
                </a:solidFill>
              </a:rPr>
              <a:t>D</a:t>
            </a:r>
            <a:r>
              <a:rPr b="1" sz="3200">
                <a:solidFill>
                  <a:srgbClr val="31859C"/>
                </a:solidFill>
              </a:rPr>
              <a:t>ecide</a:t>
            </a:r>
            <a:r>
              <a:rPr sz="3200"/>
              <a:t> </a:t>
            </a:r>
            <a:r>
              <a:rPr sz="3200">
                <a:solidFill>
                  <a:srgbClr val="17375E"/>
                </a:solidFill>
              </a:rPr>
              <a:t>upon the main idea</a:t>
            </a:r>
          </a:p>
        </p:txBody>
      </p:sp>
      <p:sp>
        <p:nvSpPr>
          <p:cNvPr id="160" name="Shape 160"/>
          <p:cNvSpPr/>
          <p:nvPr/>
        </p:nvSpPr>
        <p:spPr>
          <a:xfrm>
            <a:off x="3581399" y="152400"/>
            <a:ext cx="4572002" cy="802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solidFill>
                  <a:srgbClr val="FF0000"/>
                </a:solidFill>
              </a:defRPr>
            </a:lvl1pPr>
          </a:lstStyle>
          <a:p>
            <a:pPr lvl="0">
              <a:defRPr b="0" sz="1800">
                <a:solidFill>
                  <a:srgbClr val="000000"/>
                </a:solidFill>
              </a:defRPr>
            </a:pPr>
            <a:r>
              <a:rPr b="1" sz="4800">
                <a:solidFill>
                  <a:srgbClr val="FF0000"/>
                </a:solidFill>
              </a:rPr>
              <a:t>READ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60"/>
                                        </p:tgtEl>
                                        <p:attrNameLst>
                                          <p:attrName>style.visibility</p:attrName>
                                        </p:attrNameLst>
                                      </p:cBhvr>
                                      <p:to>
                                        <p:strVal val="visible"/>
                                      </p:to>
                                    </p:set>
                                    <p:anim calcmode="lin" valueType="num">
                                      <p:cBhvr>
                                        <p:cTn id="7" dur="80" fill="hold"/>
                                        <p:tgtEl>
                                          <p:spTgt spid="160"/>
                                        </p:tgtEl>
                                        <p:attrNameLst>
                                          <p:attrName>ppt_x</p:attrName>
                                        </p:attrNameLst>
                                      </p:cBhvr>
                                      <p:tavLst>
                                        <p:tav tm="0">
                                          <p:val>
                                            <p:strVal val="#ppt_x"/>
                                          </p:val>
                                        </p:tav>
                                        <p:tav tm="100000">
                                          <p:val>
                                            <p:strVal val="#ppt_x"/>
                                          </p:val>
                                        </p:tav>
                                      </p:tavLst>
                                    </p:anim>
                                    <p:anim calcmode="lin" valueType="num">
                                      <p:cBhvr>
                                        <p:cTn id="8" dur="80" fill="hold"/>
                                        <p:tgtEl>
                                          <p:spTgt spid="16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159">
                                            <p:bg/>
                                          </p:spTgt>
                                        </p:tgtEl>
                                        <p:attrNameLst>
                                          <p:attrName>style.visibility</p:attrName>
                                        </p:attrNameLst>
                                      </p:cBhvr>
                                      <p:to>
                                        <p:strVal val="visible"/>
                                      </p:to>
                                    </p:set>
                                    <p:anim calcmode="lin" valueType="num">
                                      <p:cBhvr>
                                        <p:cTn id="13" dur="500" fill="hold"/>
                                        <p:tgtEl>
                                          <p:spTgt spid="159">
                                            <p:bg/>
                                          </p:spTgt>
                                        </p:tgtEl>
                                        <p:attrNameLst>
                                          <p:attrName>ppt_x</p:attrName>
                                        </p:attrNameLst>
                                      </p:cBhvr>
                                      <p:tavLst>
                                        <p:tav tm="0">
                                          <p:val>
                                            <p:strVal val="#ppt_x"/>
                                          </p:val>
                                        </p:tav>
                                        <p:tav tm="100000">
                                          <p:val>
                                            <p:strVal val="#ppt_x"/>
                                          </p:val>
                                        </p:tav>
                                      </p:tavLst>
                                    </p:anim>
                                    <p:anim calcmode="lin" valueType="num">
                                      <p:cBhvr>
                                        <p:cTn id="14" dur="500" fill="hold"/>
                                        <p:tgtEl>
                                          <p:spTgt spid="159">
                                            <p:bg/>
                                          </p:spTgt>
                                        </p:tgtEl>
                                        <p:attrNameLst>
                                          <p:attrName>ppt_y</p:attrName>
                                        </p:attrNameLst>
                                      </p:cBhvr>
                                      <p:tavLst>
                                        <p:tav tm="0">
                                          <p:val>
                                            <p:strVal val="1+#ppt_h/2"/>
                                          </p:val>
                                        </p:tav>
                                        <p:tav tm="100000">
                                          <p:val>
                                            <p:strVal val="#ppt_y"/>
                                          </p:val>
                                        </p:tav>
                                      </p:tavLst>
                                    </p:anim>
                                  </p:childTnLst>
                                </p:cTn>
                              </p:par>
                              <p:par>
                                <p:cTn id="15" presetClass="entr" presetSubtype="4" presetID="2" grpId="2" fill="hold">
                                  <p:stCondLst>
                                    <p:cond delay="0"/>
                                  </p:stCondLst>
                                  <p:iterate type="el" backwards="0">
                                    <p:tmAbs val="0"/>
                                  </p:iterate>
                                  <p:childTnLst>
                                    <p:set>
                                      <p:cBhvr>
                                        <p:cTn id="16" fill="hold"/>
                                        <p:tgtEl>
                                          <p:spTgt spid="159">
                                            <p:txEl>
                                              <p:pRg st="0" end="0"/>
                                            </p:txEl>
                                          </p:spTgt>
                                        </p:tgtEl>
                                        <p:attrNameLst>
                                          <p:attrName>style.visibility</p:attrName>
                                        </p:attrNameLst>
                                      </p:cBhvr>
                                      <p:to>
                                        <p:strVal val="visible"/>
                                      </p:to>
                                    </p:set>
                                    <p:anim calcmode="lin" valueType="num">
                                      <p:cBhvr>
                                        <p:cTn id="17" dur="500" fill="hold"/>
                                        <p:tgtEl>
                                          <p:spTgt spid="15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2" fill="hold">
                                  <p:stCondLst>
                                    <p:cond delay="0"/>
                                  </p:stCondLst>
                                  <p:iterate type="el" backwards="0">
                                    <p:tmAbs val="0"/>
                                  </p:iterate>
                                  <p:childTnLst>
                                    <p:set>
                                      <p:cBhvr>
                                        <p:cTn id="22" fill="hold"/>
                                        <p:tgtEl>
                                          <p:spTgt spid="159">
                                            <p:txEl>
                                              <p:pRg st="1" end="1"/>
                                            </p:txEl>
                                          </p:spTgt>
                                        </p:tgtEl>
                                        <p:attrNameLst>
                                          <p:attrName>style.visibility</p:attrName>
                                        </p:attrNameLst>
                                      </p:cBhvr>
                                      <p:to>
                                        <p:strVal val="visible"/>
                                      </p:to>
                                    </p:set>
                                    <p:anim calcmode="lin" valueType="num">
                                      <p:cBhvr>
                                        <p:cTn id="23" dur="500" fill="hold"/>
                                        <p:tgtEl>
                                          <p:spTgt spid="159">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1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2" fill="hold">
                                  <p:stCondLst>
                                    <p:cond delay="0"/>
                                  </p:stCondLst>
                                  <p:iterate type="el" backwards="0">
                                    <p:tmAbs val="0"/>
                                  </p:iterate>
                                  <p:childTnLst>
                                    <p:set>
                                      <p:cBhvr>
                                        <p:cTn id="28" fill="hold"/>
                                        <p:tgtEl>
                                          <p:spTgt spid="159">
                                            <p:txEl>
                                              <p:pRg st="2" end="2"/>
                                            </p:txEl>
                                          </p:spTgt>
                                        </p:tgtEl>
                                        <p:attrNameLst>
                                          <p:attrName>style.visibility</p:attrName>
                                        </p:attrNameLst>
                                      </p:cBhvr>
                                      <p:to>
                                        <p:strVal val="visible"/>
                                      </p:to>
                                    </p:set>
                                    <p:anim calcmode="lin" valueType="num">
                                      <p:cBhvr>
                                        <p:cTn id="29" dur="500" fill="hold"/>
                                        <p:tgtEl>
                                          <p:spTgt spid="15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2" fill="hold">
                                  <p:stCondLst>
                                    <p:cond delay="0"/>
                                  </p:stCondLst>
                                  <p:iterate type="el" backwards="0">
                                    <p:tmAbs val="0"/>
                                  </p:iterate>
                                  <p:childTnLst>
                                    <p:set>
                                      <p:cBhvr>
                                        <p:cTn id="34" fill="hold"/>
                                        <p:tgtEl>
                                          <p:spTgt spid="159">
                                            <p:txEl>
                                              <p:pRg st="3" end="3"/>
                                            </p:txEl>
                                          </p:spTgt>
                                        </p:tgtEl>
                                        <p:attrNameLst>
                                          <p:attrName>style.visibility</p:attrName>
                                        </p:attrNameLst>
                                      </p:cBhvr>
                                      <p:to>
                                        <p:strVal val="visible"/>
                                      </p:to>
                                    </p:set>
                                    <p:anim calcmode="lin" valueType="num">
                                      <p:cBhvr>
                                        <p:cTn id="35" dur="500" fill="hold"/>
                                        <p:tgtEl>
                                          <p:spTgt spid="159">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4" presetID="2" grpId="2" fill="hold">
                                  <p:stCondLst>
                                    <p:cond delay="0"/>
                                  </p:stCondLst>
                                  <p:iterate type="el" backwards="0">
                                    <p:tmAbs val="0"/>
                                  </p:iterate>
                                  <p:childTnLst>
                                    <p:set>
                                      <p:cBhvr>
                                        <p:cTn id="40" fill="hold"/>
                                        <p:tgtEl>
                                          <p:spTgt spid="159">
                                            <p:txEl>
                                              <p:pRg st="4" end="4"/>
                                            </p:txEl>
                                          </p:spTgt>
                                        </p:tgtEl>
                                        <p:attrNameLst>
                                          <p:attrName>style.visibility</p:attrName>
                                        </p:attrNameLst>
                                      </p:cBhvr>
                                      <p:to>
                                        <p:strVal val="visible"/>
                                      </p:to>
                                    </p:set>
                                    <p:anim calcmode="lin" valueType="num">
                                      <p:cBhvr>
                                        <p:cTn id="41" dur="500" fill="hold"/>
                                        <p:tgtEl>
                                          <p:spTgt spid="159">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4" presetID="2" grpId="2" fill="hold">
                                  <p:stCondLst>
                                    <p:cond delay="0"/>
                                  </p:stCondLst>
                                  <p:iterate type="el" backwards="0">
                                    <p:tmAbs val="0"/>
                                  </p:iterate>
                                  <p:childTnLst>
                                    <p:set>
                                      <p:cBhvr>
                                        <p:cTn id="46" fill="hold"/>
                                        <p:tgtEl>
                                          <p:spTgt spid="159">
                                            <p:txEl>
                                              <p:pRg st="5" end="5"/>
                                            </p:txEl>
                                          </p:spTgt>
                                        </p:tgtEl>
                                        <p:attrNameLst>
                                          <p:attrName>style.visibility</p:attrName>
                                        </p:attrNameLst>
                                      </p:cBhvr>
                                      <p:to>
                                        <p:strVal val="visible"/>
                                      </p:to>
                                    </p:set>
                                    <p:anim calcmode="lin" valueType="num">
                                      <p:cBhvr>
                                        <p:cTn id="47" dur="500" fill="hold"/>
                                        <p:tgtEl>
                                          <p:spTgt spid="159">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2"/>
      <p:bldP build="whole" bldLvl="1" animBg="1" rev="0" advAuto="0" spid="16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 name="MP900178859[1].jpg" descr="C:\Documents and Settings\strunci\Local Settings\Temporary Internet Files\Content.IE5\ZF5700XB\MP900178859[1].jpg"/>
          <p:cNvPicPr/>
          <p:nvPr/>
        </p:nvPicPr>
        <p:blipFill>
          <a:blip r:embed="rId2">
            <a:extLst/>
          </a:blip>
          <a:stretch>
            <a:fillRect/>
          </a:stretch>
        </p:blipFill>
        <p:spPr>
          <a:xfrm>
            <a:off x="0" y="0"/>
            <a:ext cx="4038600" cy="6858000"/>
          </a:xfrm>
          <a:prstGeom prst="rect">
            <a:avLst/>
          </a:prstGeom>
          <a:ln w="12700">
            <a:miter lim="400000"/>
          </a:ln>
        </p:spPr>
      </p:pic>
      <p:sp>
        <p:nvSpPr>
          <p:cNvPr id="14" name="Shape 14"/>
          <p:cNvSpPr/>
          <p:nvPr/>
        </p:nvSpPr>
        <p:spPr>
          <a:xfrm>
            <a:off x="4114800" y="2509837"/>
            <a:ext cx="5029200" cy="41846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90000"/>
              </a:lnSpc>
            </a:pPr>
          </a:p>
          <a:p>
            <a:pPr lvl="0">
              <a:lnSpc>
                <a:spcPct val="90000"/>
              </a:lnSpc>
            </a:pPr>
            <a:r>
              <a:rPr b="1" sz="3200">
                <a:solidFill>
                  <a:srgbClr val="985338"/>
                </a:solidFill>
              </a:rPr>
              <a:t>Read</a:t>
            </a:r>
            <a:r>
              <a:rPr sz="3200">
                <a:solidFill>
                  <a:srgbClr val="C0504D"/>
                </a:solidFill>
              </a:rPr>
              <a:t> </a:t>
            </a:r>
            <a:r>
              <a:rPr sz="3200">
                <a:solidFill>
                  <a:srgbClr val="122031"/>
                </a:solidFill>
              </a:rPr>
              <a:t>the</a:t>
            </a:r>
            <a:r>
              <a:rPr sz="3200">
                <a:solidFill>
                  <a:srgbClr val="C0504D"/>
                </a:solidFill>
              </a:rPr>
              <a:t> </a:t>
            </a:r>
            <a:r>
              <a:rPr sz="3200">
                <a:solidFill>
                  <a:srgbClr val="985338"/>
                </a:solidFill>
              </a:rPr>
              <a:t>first &amp; second  </a:t>
            </a:r>
            <a:r>
              <a:rPr sz="3200">
                <a:solidFill>
                  <a:srgbClr val="122031"/>
                </a:solidFill>
              </a:rPr>
              <a:t>sentences of a paragraph</a:t>
            </a:r>
            <a:endParaRPr sz="3200">
              <a:solidFill>
                <a:srgbClr val="122031"/>
              </a:solidFill>
            </a:endParaRPr>
          </a:p>
          <a:p>
            <a:pPr lvl="0">
              <a:lnSpc>
                <a:spcPct val="90000"/>
              </a:lnSpc>
            </a:pPr>
            <a:r>
              <a:rPr b="1" sz="3200">
                <a:solidFill>
                  <a:srgbClr val="985338"/>
                </a:solidFill>
              </a:rPr>
              <a:t>Retell</a:t>
            </a:r>
            <a:r>
              <a:rPr sz="3200">
                <a:solidFill>
                  <a:srgbClr val="C0504D"/>
                </a:solidFill>
              </a:rPr>
              <a:t> </a:t>
            </a:r>
            <a:r>
              <a:rPr sz="3200">
                <a:solidFill>
                  <a:srgbClr val="122031"/>
                </a:solidFill>
              </a:rPr>
              <a:t>the sentences in 10 or fewer words</a:t>
            </a:r>
            <a:endParaRPr sz="3200">
              <a:solidFill>
                <a:srgbClr val="122031"/>
              </a:solidFill>
            </a:endParaRPr>
          </a:p>
          <a:p>
            <a:pPr lvl="0">
              <a:lnSpc>
                <a:spcPct val="90000"/>
              </a:lnSpc>
            </a:pPr>
            <a:r>
              <a:rPr sz="3200">
                <a:solidFill>
                  <a:srgbClr val="985338"/>
                </a:solidFill>
              </a:rPr>
              <a:t>Continue</a:t>
            </a:r>
            <a:r>
              <a:rPr sz="3200">
                <a:solidFill>
                  <a:srgbClr val="C0504D"/>
                </a:solidFill>
              </a:rPr>
              <a:t> </a:t>
            </a:r>
            <a:r>
              <a:rPr sz="3200">
                <a:solidFill>
                  <a:srgbClr val="122031"/>
                </a:solidFill>
              </a:rPr>
              <a:t>with the </a:t>
            </a:r>
            <a:r>
              <a:rPr sz="3200">
                <a:solidFill>
                  <a:srgbClr val="985338"/>
                </a:solidFill>
              </a:rPr>
              <a:t>same procedure</a:t>
            </a:r>
            <a:r>
              <a:rPr sz="3200">
                <a:solidFill>
                  <a:srgbClr val="C0504D"/>
                </a:solidFill>
              </a:rPr>
              <a:t> </a:t>
            </a:r>
            <a:r>
              <a:rPr sz="3200">
                <a:solidFill>
                  <a:srgbClr val="122031"/>
                </a:solidFill>
              </a:rPr>
              <a:t>for the rest of the paragraph</a:t>
            </a:r>
            <a:endParaRPr sz="3200">
              <a:solidFill>
                <a:srgbClr val="122031"/>
              </a:solidFill>
            </a:endParaRPr>
          </a:p>
          <a:p>
            <a:pPr lvl="0">
              <a:lnSpc>
                <a:spcPct val="90000"/>
              </a:lnSpc>
            </a:pPr>
            <a:r>
              <a:rPr b="1" sz="3200">
                <a:solidFill>
                  <a:srgbClr val="985338"/>
                </a:solidFill>
              </a:rPr>
              <a:t>Summarize</a:t>
            </a:r>
            <a:r>
              <a:rPr sz="3200">
                <a:solidFill>
                  <a:srgbClr val="C0504D"/>
                </a:solidFill>
              </a:rPr>
              <a:t> </a:t>
            </a:r>
            <a:r>
              <a:rPr sz="3200">
                <a:solidFill>
                  <a:srgbClr val="122031"/>
                </a:solidFill>
              </a:rPr>
              <a:t>the entire paragraph</a:t>
            </a:r>
          </a:p>
        </p:txBody>
      </p:sp>
      <p:sp>
        <p:nvSpPr>
          <p:cNvPr id="15" name="Shape 15"/>
          <p:cNvSpPr/>
          <p:nvPr/>
        </p:nvSpPr>
        <p:spPr>
          <a:xfrm>
            <a:off x="4114800" y="1295400"/>
            <a:ext cx="48006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2400">
                <a:solidFill>
                  <a:srgbClr val="376092"/>
                </a:solidFill>
              </a:rPr>
              <a:t>The GIST Strategy</a:t>
            </a:r>
            <a:br>
              <a:rPr b="1" sz="2400">
                <a:solidFill>
                  <a:srgbClr val="376092"/>
                </a:solidFill>
              </a:rPr>
            </a:br>
            <a:r>
              <a:rPr b="1" sz="2400">
                <a:solidFill>
                  <a:srgbClr val="376092"/>
                </a:solidFill>
              </a:rPr>
              <a:t>(Generating Interactions Between Schemata  &amp; Text)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4">
                                            <p:txEl>
                                              <p:pRg st="1" end="1"/>
                                            </p:txEl>
                                          </p:spTgt>
                                        </p:tgtEl>
                                        <p:attrNameLst>
                                          <p:attrName>style.visibility</p:attrName>
                                        </p:attrNameLst>
                                      </p:cBhvr>
                                      <p:to>
                                        <p:strVal val="visible"/>
                                      </p:to>
                                    </p:set>
                                    <p:anim calcmode="lin" valueType="num">
                                      <p:cBhvr>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1" fill="hold">
                                  <p:stCondLst>
                                    <p:cond delay="0"/>
                                  </p:stCondLst>
                                  <p:iterate type="el" backwards="0">
                                    <p:tmAbs val="0"/>
                                  </p:iterate>
                                  <p:childTnLst>
                                    <p:set>
                                      <p:cBhvr>
                                        <p:cTn id="12" fill="hold"/>
                                        <p:tgtEl>
                                          <p:spTgt spid="14">
                                            <p:txEl>
                                              <p:pRg st="2" end="2"/>
                                            </p:txEl>
                                          </p:spTgt>
                                        </p:tgtEl>
                                        <p:attrNameLst>
                                          <p:attrName>style.visibility</p:attrName>
                                        </p:attrNameLst>
                                      </p:cBhvr>
                                      <p:to>
                                        <p:strVal val="visible"/>
                                      </p:to>
                                    </p:set>
                                    <p:anim calcmode="lin" valueType="num">
                                      <p:cBhvr>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1" fill="hold">
                                  <p:stCondLst>
                                    <p:cond delay="0"/>
                                  </p:stCondLst>
                                  <p:iterate type="el" backwards="0">
                                    <p:tmAbs val="0"/>
                                  </p:iterate>
                                  <p:childTnLst>
                                    <p:set>
                                      <p:cBhvr>
                                        <p:cTn id="18" fill="hold"/>
                                        <p:tgtEl>
                                          <p:spTgt spid="14">
                                            <p:txEl>
                                              <p:pRg st="3" end="3"/>
                                            </p:txEl>
                                          </p:spTgt>
                                        </p:tgtEl>
                                        <p:attrNameLst>
                                          <p:attrName>style.visibility</p:attrName>
                                        </p:attrNameLst>
                                      </p:cBhvr>
                                      <p:to>
                                        <p:strVal val="visible"/>
                                      </p:to>
                                    </p:set>
                                    <p:anim calcmode="lin" valueType="num">
                                      <p:cBhvr>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1" fill="hold">
                                  <p:stCondLst>
                                    <p:cond delay="0"/>
                                  </p:stCondLst>
                                  <p:iterate type="el" backwards="0">
                                    <p:tmAbs val="0"/>
                                  </p:iterate>
                                  <p:childTnLst>
                                    <p:set>
                                      <p:cBhvr>
                                        <p:cTn id="24" fill="hold"/>
                                        <p:tgtEl>
                                          <p:spTgt spid="14">
                                            <p:txEl>
                                              <p:pRg st="4" end="4"/>
                                            </p:txEl>
                                          </p:spTgt>
                                        </p:tgtEl>
                                        <p:attrNameLst>
                                          <p:attrName>style.visibility</p:attrName>
                                        </p:attrNameLst>
                                      </p:cBhvr>
                                      <p:to>
                                        <p:strVal val="visible"/>
                                      </p:to>
                                    </p:set>
                                    <p:anim calcmode="lin" valueType="num">
                                      <p:cBhvr>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idx="4294967295"/>
          </p:nvPr>
        </p:nvSpPr>
        <p:spPr>
          <a:xfrm>
            <a:off x="685800" y="457200"/>
            <a:ext cx="7772400"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b="1" sz="2800">
                <a:solidFill>
                  <a:srgbClr val="008000"/>
                </a:solidFill>
                <a:latin typeface="Tahoma"/>
                <a:ea typeface="Tahoma"/>
                <a:cs typeface="Tahoma"/>
                <a:sym typeface="Tahoma"/>
              </a:defRPr>
            </a:lvl1pPr>
          </a:lstStyle>
          <a:p>
            <a:pPr lvl="0">
              <a:defRPr b="0" sz="1800">
                <a:solidFill>
                  <a:srgbClr val="000000"/>
                </a:solidFill>
              </a:defRPr>
            </a:pPr>
            <a:r>
              <a:rPr b="1" sz="2800">
                <a:solidFill>
                  <a:srgbClr val="008000"/>
                </a:solidFill>
              </a:rPr>
              <a:t>WHAT ARE SUPPORTING DETAILS?</a:t>
            </a:r>
          </a:p>
        </p:txBody>
      </p:sp>
      <p:pic>
        <p:nvPicPr>
          <p:cNvPr id="163" name="5720 A5 p 103.png" descr="5720 A5 p 103"/>
          <p:cNvPicPr/>
          <p:nvPr/>
        </p:nvPicPr>
        <p:blipFill>
          <a:blip r:embed="rId2">
            <a:extLst/>
          </a:blip>
          <a:stretch>
            <a:fillRect/>
          </a:stretch>
        </p:blipFill>
        <p:spPr>
          <a:xfrm>
            <a:off x="1828800" y="1112837"/>
            <a:ext cx="5448300" cy="4165601"/>
          </a:xfrm>
          <a:prstGeom prst="rect">
            <a:avLst/>
          </a:prstGeom>
          <a:ln>
            <a:solidFill>
              <a:srgbClr val="8743A9"/>
            </a:solidFill>
            <a:round/>
          </a:ln>
        </p:spPr>
      </p:pic>
      <p:sp>
        <p:nvSpPr>
          <p:cNvPr id="164" name="Shape 164"/>
          <p:cNvSpPr/>
          <p:nvPr/>
        </p:nvSpPr>
        <p:spPr>
          <a:xfrm>
            <a:off x="1828800" y="4618037"/>
            <a:ext cx="5410200" cy="7030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lnSpc>
                <a:spcPct val="85000"/>
              </a:lnSpc>
            </a:pPr>
            <a:r>
              <a:rPr sz="1600">
                <a:latin typeface="Arial"/>
                <a:ea typeface="Arial"/>
                <a:cs typeface="Arial"/>
                <a:sym typeface="Arial"/>
              </a:rPr>
              <a:t>“</a:t>
            </a:r>
            <a:r>
              <a:rPr sz="1600">
                <a:latin typeface="Tekton Pro Bold"/>
                <a:ea typeface="Tekton Pro Bold"/>
                <a:cs typeface="Tekton Pro Bold"/>
                <a:sym typeface="Tekton Pro Bold"/>
              </a:rPr>
              <a:t>I know why I don</a:t>
            </a:r>
            <a:r>
              <a:rPr sz="1600">
                <a:latin typeface="Arial"/>
                <a:ea typeface="Arial"/>
                <a:cs typeface="Arial"/>
                <a:sym typeface="Arial"/>
              </a:rPr>
              <a:t>’</a:t>
            </a:r>
            <a:r>
              <a:rPr sz="1600">
                <a:latin typeface="Tekton Pro Bold"/>
                <a:ea typeface="Tekton Pro Bold"/>
                <a:cs typeface="Tekton Pro Bold"/>
                <a:sym typeface="Tekton Pro Bold"/>
              </a:rPr>
              <a:t>t lose weight. Eating big meals and lots of snacks makes me happy. Drinking beer makes me happy. Not exercising makes me happy.</a:t>
            </a:r>
            <a:r>
              <a:rPr sz="1600">
                <a:latin typeface="Arial"/>
                <a:ea typeface="Arial"/>
                <a:cs typeface="Arial"/>
                <a:sym typeface="Arial"/>
              </a:rPr>
              <a:t>”</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idx="4294967295"/>
          </p:nvPr>
        </p:nvSpPr>
        <p:spPr>
          <a:xfrm>
            <a:off x="685800" y="457200"/>
            <a:ext cx="7772400"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b="1" sz="2800">
                <a:solidFill>
                  <a:srgbClr val="008000"/>
                </a:solidFill>
                <a:latin typeface="Tahoma"/>
                <a:ea typeface="Tahoma"/>
                <a:cs typeface="Tahoma"/>
                <a:sym typeface="Tahoma"/>
              </a:defRPr>
            </a:lvl1pPr>
          </a:lstStyle>
          <a:p>
            <a:pPr lvl="0">
              <a:defRPr b="0" sz="1800">
                <a:solidFill>
                  <a:srgbClr val="000000"/>
                </a:solidFill>
              </a:defRPr>
            </a:pPr>
            <a:r>
              <a:rPr b="1" sz="2800">
                <a:solidFill>
                  <a:srgbClr val="008000"/>
                </a:solidFill>
              </a:rPr>
              <a:t>WHAT ARE SUPPORTING DETAILS?</a:t>
            </a:r>
          </a:p>
        </p:txBody>
      </p:sp>
      <p:sp>
        <p:nvSpPr>
          <p:cNvPr id="167" name="Shape 167"/>
          <p:cNvSpPr/>
          <p:nvPr>
            <p:ph type="body" idx="4294967295"/>
          </p:nvPr>
        </p:nvSpPr>
        <p:spPr>
          <a:xfrm>
            <a:off x="685800" y="5410199"/>
            <a:ext cx="77724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86968">
              <a:lnSpc>
                <a:spcPct val="90000"/>
              </a:lnSpc>
              <a:spcBef>
                <a:spcPts val="0"/>
              </a:spcBef>
              <a:buSzTx/>
              <a:buNone/>
              <a:defRPr sz="1800"/>
            </a:pPr>
            <a:r>
              <a:rPr b="1" sz="1746">
                <a:latin typeface="Tahoma"/>
                <a:ea typeface="Tahoma"/>
                <a:cs typeface="Tahoma"/>
                <a:sym typeface="Tahoma"/>
              </a:rPr>
              <a:t>Summary:</a:t>
            </a:r>
            <a:endParaRPr b="1" sz="1746">
              <a:latin typeface="Tahoma"/>
              <a:ea typeface="Tahoma"/>
              <a:cs typeface="Tahoma"/>
              <a:sym typeface="Tahoma"/>
            </a:endParaRPr>
          </a:p>
          <a:p>
            <a:pPr lvl="0" marL="0" indent="0" defTabSz="886968">
              <a:lnSpc>
                <a:spcPct val="90000"/>
              </a:lnSpc>
              <a:spcBef>
                <a:spcPts val="0"/>
              </a:spcBef>
              <a:buSzTx/>
              <a:buNone/>
              <a:defRPr sz="1800"/>
            </a:pPr>
            <a:endParaRPr b="1" sz="1746">
              <a:latin typeface="Tahoma"/>
              <a:ea typeface="Tahoma"/>
              <a:cs typeface="Tahoma"/>
              <a:sym typeface="Tahoma"/>
            </a:endParaRPr>
          </a:p>
          <a:p>
            <a:pPr lvl="0" marL="0" indent="0" defTabSz="886968">
              <a:lnSpc>
                <a:spcPct val="90000"/>
              </a:lnSpc>
              <a:spcBef>
                <a:spcPts val="0"/>
              </a:spcBef>
              <a:buSzTx/>
              <a:buNone/>
              <a:defRPr sz="1800"/>
            </a:pPr>
            <a:r>
              <a:rPr sz="1746">
                <a:latin typeface="Tahoma"/>
                <a:ea typeface="Tahoma"/>
                <a:cs typeface="Tahoma"/>
                <a:sym typeface="Tahoma"/>
              </a:rPr>
              <a:t>      </a:t>
            </a:r>
            <a:r>
              <a:rPr sz="1940">
                <a:latin typeface="Tahoma"/>
                <a:ea typeface="Tahoma"/>
                <a:cs typeface="Tahoma"/>
                <a:sym typeface="Tahoma"/>
              </a:rPr>
              <a:t>The man can’t lose weight because he enjoys the things that make him gain weight.</a:t>
            </a:r>
          </a:p>
        </p:txBody>
      </p:sp>
      <p:pic>
        <p:nvPicPr>
          <p:cNvPr id="168" name="5720 A5 p 103.png" descr="5720 A5 p 103"/>
          <p:cNvPicPr/>
          <p:nvPr/>
        </p:nvPicPr>
        <p:blipFill>
          <a:blip r:embed="rId2">
            <a:extLst/>
          </a:blip>
          <a:stretch>
            <a:fillRect/>
          </a:stretch>
        </p:blipFill>
        <p:spPr>
          <a:xfrm>
            <a:off x="1828800" y="1112837"/>
            <a:ext cx="5448300" cy="4165601"/>
          </a:xfrm>
          <a:prstGeom prst="rect">
            <a:avLst/>
          </a:prstGeom>
          <a:ln>
            <a:solidFill>
              <a:srgbClr val="8743A9"/>
            </a:solidFill>
            <a:round/>
          </a:ln>
        </p:spPr>
      </p:pic>
      <p:sp>
        <p:nvSpPr>
          <p:cNvPr id="169" name="Shape 169"/>
          <p:cNvSpPr/>
          <p:nvPr/>
        </p:nvSpPr>
        <p:spPr>
          <a:xfrm>
            <a:off x="1828800" y="4618037"/>
            <a:ext cx="5410200" cy="7030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lnSpc>
                <a:spcPct val="85000"/>
              </a:lnSpc>
            </a:pPr>
            <a:r>
              <a:rPr sz="1600">
                <a:latin typeface="Arial"/>
                <a:ea typeface="Arial"/>
                <a:cs typeface="Arial"/>
                <a:sym typeface="Arial"/>
              </a:rPr>
              <a:t>“</a:t>
            </a:r>
            <a:r>
              <a:rPr sz="1600">
                <a:latin typeface="Tekton Pro Bold"/>
                <a:ea typeface="Tekton Pro Bold"/>
                <a:cs typeface="Tekton Pro Bold"/>
                <a:sym typeface="Tekton Pro Bold"/>
              </a:rPr>
              <a:t>I know why I don</a:t>
            </a:r>
            <a:r>
              <a:rPr sz="1600">
                <a:latin typeface="Arial"/>
                <a:ea typeface="Arial"/>
                <a:cs typeface="Arial"/>
                <a:sym typeface="Arial"/>
              </a:rPr>
              <a:t>’</a:t>
            </a:r>
            <a:r>
              <a:rPr sz="1600">
                <a:latin typeface="Tekton Pro Bold"/>
                <a:ea typeface="Tekton Pro Bold"/>
                <a:cs typeface="Tekton Pro Bold"/>
                <a:sym typeface="Tekton Pro Bold"/>
              </a:rPr>
              <a:t>t lose weight. </a:t>
            </a:r>
            <a:r>
              <a:rPr sz="1600">
                <a:solidFill>
                  <a:srgbClr val="984807"/>
                </a:solidFill>
                <a:latin typeface="Tekton Pro Bold"/>
                <a:ea typeface="Tekton Pro Bold"/>
                <a:cs typeface="Tekton Pro Bold"/>
                <a:sym typeface="Tekton Pro Bold"/>
              </a:rPr>
              <a:t>Eating big meals and lots of snacks makes me happy</a:t>
            </a:r>
            <a:r>
              <a:rPr sz="1600">
                <a:latin typeface="Tekton Pro Bold"/>
                <a:ea typeface="Tekton Pro Bold"/>
                <a:cs typeface="Tekton Pro Bold"/>
                <a:sym typeface="Tekton Pro Bold"/>
              </a:rPr>
              <a:t>. </a:t>
            </a:r>
            <a:r>
              <a:rPr sz="1600">
                <a:solidFill>
                  <a:srgbClr val="604A7B"/>
                </a:solidFill>
                <a:latin typeface="Tekton Pro Bold"/>
                <a:ea typeface="Tekton Pro Bold"/>
                <a:cs typeface="Tekton Pro Bold"/>
                <a:sym typeface="Tekton Pro Bold"/>
              </a:rPr>
              <a:t>Drinking beer makes me happy. </a:t>
            </a:r>
            <a:r>
              <a:rPr sz="1600">
                <a:solidFill>
                  <a:srgbClr val="4F6228"/>
                </a:solidFill>
                <a:latin typeface="Tekton Pro Bold"/>
                <a:ea typeface="Tekton Pro Bold"/>
                <a:cs typeface="Tekton Pro Bold"/>
                <a:sym typeface="Tekton Pro Bold"/>
              </a:rPr>
              <a:t>Not exercising makes me happy.</a:t>
            </a:r>
            <a:r>
              <a:rPr sz="1600">
                <a:solidFill>
                  <a:srgbClr val="4F6228"/>
                </a:solidFill>
                <a:latin typeface="Arial"/>
                <a:ea typeface="Arial"/>
                <a:cs typeface="Arial"/>
                <a:sym typeface="Arial"/>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anim calcmode="lin" valueType="num">
                                      <p:cBhvr>
                                        <p:cTn id="7" dur="500" fill="hold"/>
                                        <p:tgtEl>
                                          <p:spTgt spid="167">
                                            <p:bg/>
                                          </p:spTgt>
                                        </p:tgtEl>
                                        <p:attrNameLst>
                                          <p:attrName>ppt_x</p:attrName>
                                        </p:attrNameLst>
                                      </p:cBhvr>
                                      <p:tavLst>
                                        <p:tav tm="0">
                                          <p:val>
                                            <p:strVal val="#ppt_x"/>
                                          </p:val>
                                        </p:tav>
                                        <p:tav tm="100000">
                                          <p:val>
                                            <p:strVal val="#ppt_x"/>
                                          </p:val>
                                        </p:tav>
                                      </p:tavLst>
                                    </p:anim>
                                    <p:anim calcmode="lin" valueType="num">
                                      <p:cBhvr>
                                        <p:cTn id="8" dur="500" fill="hold"/>
                                        <p:tgtEl>
                                          <p:spTgt spid="167">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167">
                                            <p:txEl>
                                              <p:pRg st="0" end="0"/>
                                            </p:txEl>
                                          </p:spTgt>
                                        </p:tgtEl>
                                        <p:attrNameLst>
                                          <p:attrName>style.visibility</p:attrName>
                                        </p:attrNameLst>
                                      </p:cBhvr>
                                      <p:to>
                                        <p:strVal val="visible"/>
                                      </p:to>
                                    </p:set>
                                    <p:anim calcmode="lin" valueType="num">
                                      <p:cBhvr>
                                        <p:cTn id="11"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6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nodeType="afterEffect" presetClass="entr" presetSubtype="4" presetID="2" grpId="1" fill="hold">
                                  <p:stCondLst>
                                    <p:cond delay="0"/>
                                  </p:stCondLst>
                                  <p:iterate type="el" backwards="0">
                                    <p:tmAbs val="0"/>
                                  </p:iterate>
                                  <p:childTnLst>
                                    <p:set>
                                      <p:cBhvr>
                                        <p:cTn id="15" fill="hold"/>
                                        <p:tgtEl>
                                          <p:spTgt spid="167">
                                            <p:txEl>
                                              <p:pRg st="1" end="1"/>
                                            </p:txEl>
                                          </p:spTgt>
                                        </p:tgtEl>
                                        <p:attrNameLst>
                                          <p:attrName>style.visibility</p:attrName>
                                        </p:attrNameLst>
                                      </p:cBhvr>
                                      <p:to>
                                        <p:strVal val="visible"/>
                                      </p:to>
                                    </p:set>
                                    <p:anim calcmode="lin" valueType="num">
                                      <p:cBhvr>
                                        <p:cTn id="16" dur="500" fill="hold"/>
                                        <p:tgtEl>
                                          <p:spTgt spid="167">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4" presetID="2" grpId="1" fill="hold">
                                  <p:stCondLst>
                                    <p:cond delay="0"/>
                                  </p:stCondLst>
                                  <p:iterate type="el" backwards="0">
                                    <p:tmAbs val="0"/>
                                  </p:iterate>
                                  <p:childTnLst>
                                    <p:set>
                                      <p:cBhvr>
                                        <p:cTn id="21" fill="hold"/>
                                        <p:tgtEl>
                                          <p:spTgt spid="167">
                                            <p:txEl>
                                              <p:pRg st="2" end="2"/>
                                            </p:txEl>
                                          </p:spTgt>
                                        </p:tgtEl>
                                        <p:attrNameLst>
                                          <p:attrName>style.visibility</p:attrName>
                                        </p:attrNameLst>
                                      </p:cBhvr>
                                      <p:to>
                                        <p:strVal val="visible"/>
                                      </p:to>
                                    </p:set>
                                    <p:anim calcmode="lin" valueType="num">
                                      <p:cBhvr>
                                        <p:cTn id="22" dur="500" fill="hold"/>
                                        <p:tgtEl>
                                          <p:spTgt spid="16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nvSpPr>
        <p:spPr>
          <a:xfrm>
            <a:off x="533400" y="381000"/>
            <a:ext cx="8305800"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80000"/>
              </a:lnSpc>
              <a:defRPr sz="3600">
                <a:solidFill>
                  <a:srgbClr val="254061"/>
                </a:solidFill>
              </a:defRPr>
            </a:lvl1pPr>
          </a:lstStyle>
          <a:p>
            <a:pPr lvl="0">
              <a:defRPr sz="1800">
                <a:solidFill>
                  <a:srgbClr val="000000"/>
                </a:solidFill>
              </a:defRPr>
            </a:pPr>
            <a:r>
              <a:rPr sz="3600">
                <a:solidFill>
                  <a:srgbClr val="254061"/>
                </a:solidFill>
              </a:rPr>
              <a:t>First-degree burns are burns that leave a painful red mark but do not break the skin, and thus they do not often become infected.  Burns that are classified as second-degree burns are often extremely painful, and, since the skin has been broken, they may become infected.  In a third-degree burn, both the outer layer and lower layer of skin are burned.  There may be little pain because nerve endings have been destroyed.  Because so much of the skin’s protection has been lost, the possibility of serious, even fatal infection is great with a third-degree burn.</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533400" y="381000"/>
            <a:ext cx="8305800"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80000"/>
              </a:lnSpc>
            </a:pPr>
            <a:r>
              <a:rPr sz="3600">
                <a:solidFill>
                  <a:srgbClr val="FF0000"/>
                </a:solidFill>
              </a:rPr>
              <a:t>First-degree burns </a:t>
            </a:r>
            <a:r>
              <a:rPr sz="3600">
                <a:solidFill>
                  <a:srgbClr val="254061"/>
                </a:solidFill>
              </a:rPr>
              <a:t>are burns that leave a painful red mark but do not break the skin, and thus they do not often become infected.  </a:t>
            </a:r>
            <a:r>
              <a:rPr sz="3600">
                <a:solidFill>
                  <a:srgbClr val="FF0000"/>
                </a:solidFill>
              </a:rPr>
              <a:t>Burns</a:t>
            </a:r>
            <a:r>
              <a:rPr sz="3600">
                <a:solidFill>
                  <a:srgbClr val="254061"/>
                </a:solidFill>
              </a:rPr>
              <a:t> that are </a:t>
            </a:r>
            <a:r>
              <a:rPr sz="3600">
                <a:solidFill>
                  <a:srgbClr val="FF0000"/>
                </a:solidFill>
              </a:rPr>
              <a:t>classified</a:t>
            </a:r>
            <a:r>
              <a:rPr sz="3600">
                <a:solidFill>
                  <a:srgbClr val="254061"/>
                </a:solidFill>
              </a:rPr>
              <a:t> as </a:t>
            </a:r>
            <a:r>
              <a:rPr sz="3600">
                <a:solidFill>
                  <a:srgbClr val="FF0000"/>
                </a:solidFill>
              </a:rPr>
              <a:t>second-degree burns </a:t>
            </a:r>
            <a:r>
              <a:rPr sz="3600">
                <a:solidFill>
                  <a:srgbClr val="254061"/>
                </a:solidFill>
              </a:rPr>
              <a:t>are often extremely painful, and, since the skin has been broken, they may become infected.  In a </a:t>
            </a:r>
            <a:r>
              <a:rPr sz="3600">
                <a:solidFill>
                  <a:srgbClr val="FF0000"/>
                </a:solidFill>
              </a:rPr>
              <a:t>third-degree burn</a:t>
            </a:r>
            <a:r>
              <a:rPr sz="3600">
                <a:solidFill>
                  <a:srgbClr val="254061"/>
                </a:solidFill>
              </a:rPr>
              <a:t>, both the outer layer and lower layer of skin are burned.  There may be little pain because nerve endings have been destroyed.  Because so much of the skin’s protection has been lost, the possibility of serious, even fatal infection is great with a third-degree </a:t>
            </a:r>
            <a:r>
              <a:rPr sz="3600">
                <a:solidFill>
                  <a:srgbClr val="FF0000"/>
                </a:solidFill>
              </a:rPr>
              <a:t>burn</a:t>
            </a:r>
            <a:r>
              <a:rPr sz="3600">
                <a:solidFill>
                  <a:srgbClr val="254061"/>
                </a:solidFill>
              </a:rPr>
              <a:t>.</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533400" y="381000"/>
            <a:ext cx="8305800" cy="7015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80000"/>
              </a:lnSpc>
            </a:pPr>
            <a:r>
              <a:rPr sz="3200">
                <a:solidFill>
                  <a:srgbClr val="FF0000"/>
                </a:solidFill>
              </a:rPr>
              <a:t>First-degree burns </a:t>
            </a:r>
            <a:r>
              <a:rPr sz="3200">
                <a:solidFill>
                  <a:srgbClr val="254061"/>
                </a:solidFill>
              </a:rPr>
              <a:t>are burns that leave a painful red mark but do not break the skin, and thus they do not often become infected.  Burns that are </a:t>
            </a:r>
            <a:r>
              <a:rPr sz="3200">
                <a:solidFill>
                  <a:srgbClr val="FF0000"/>
                </a:solidFill>
              </a:rPr>
              <a:t>classified </a:t>
            </a:r>
            <a:r>
              <a:rPr sz="3200">
                <a:solidFill>
                  <a:srgbClr val="254061"/>
                </a:solidFill>
              </a:rPr>
              <a:t>as </a:t>
            </a:r>
            <a:r>
              <a:rPr sz="3200">
                <a:solidFill>
                  <a:srgbClr val="FF0000"/>
                </a:solidFill>
              </a:rPr>
              <a:t>second-degree burns </a:t>
            </a:r>
            <a:r>
              <a:rPr sz="3200">
                <a:solidFill>
                  <a:srgbClr val="254061"/>
                </a:solidFill>
              </a:rPr>
              <a:t>are often extremely painful, and, since the skin has been broken, they may become infected.  In a </a:t>
            </a:r>
            <a:r>
              <a:rPr sz="3200">
                <a:solidFill>
                  <a:srgbClr val="FF0000"/>
                </a:solidFill>
              </a:rPr>
              <a:t>third-degree burn</a:t>
            </a:r>
            <a:r>
              <a:rPr sz="3200">
                <a:solidFill>
                  <a:srgbClr val="254061"/>
                </a:solidFill>
              </a:rPr>
              <a:t>, both the outer layer and lower layer of skin are burned.  There may be little pain because nerve endings have been destroyed.  Because so much of the skin’s protection has been lost, the possibility of serious, even fatal infection is great with a third-degree burn.</a:t>
            </a:r>
            <a:endParaRPr sz="3200">
              <a:solidFill>
                <a:srgbClr val="254061"/>
              </a:solidFill>
            </a:endParaRPr>
          </a:p>
          <a:p>
            <a:pPr lvl="0">
              <a:lnSpc>
                <a:spcPct val="80000"/>
              </a:lnSpc>
            </a:pPr>
            <a:endParaRPr sz="3200">
              <a:solidFill>
                <a:srgbClr val="254061"/>
              </a:solidFill>
            </a:endParaRPr>
          </a:p>
          <a:p>
            <a:pPr lvl="0">
              <a:lnSpc>
                <a:spcPct val="80000"/>
              </a:lnSpc>
            </a:pPr>
            <a:r>
              <a:rPr b="1" sz="2800">
                <a:solidFill>
                  <a:srgbClr val="254061"/>
                </a:solidFill>
              </a:rPr>
              <a:t>Summary:</a:t>
            </a:r>
            <a:endParaRPr b="1" sz="2800">
              <a:solidFill>
                <a:srgbClr val="254061"/>
              </a:solidFill>
            </a:endParaRPr>
          </a:p>
          <a:p>
            <a:pPr lvl="0">
              <a:lnSpc>
                <a:spcPct val="80000"/>
              </a:lnSpc>
            </a:pPr>
            <a:r>
              <a:rPr sz="3200">
                <a:solidFill>
                  <a:srgbClr val="FF0000"/>
                </a:solidFill>
              </a:rPr>
              <a:t>     </a:t>
            </a:r>
            <a:r>
              <a:rPr sz="3600">
                <a:solidFill>
                  <a:srgbClr val="17375E"/>
                </a:solidFill>
              </a:rPr>
              <a:t>Burn injuries are classified in three categories, according to their severity.</a:t>
            </a:r>
          </a:p>
        </p:txBody>
      </p:sp>
      <p:sp>
        <p:nvSpPr>
          <p:cNvPr id="180" name="Shape 180"/>
          <p:cNvSpPr/>
          <p:nvPr/>
        </p:nvSpPr>
        <p:spPr>
          <a:xfrm flipH="1">
            <a:off x="1676400" y="533400"/>
            <a:ext cx="1752601" cy="5410200"/>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
        <p:nvSpPr>
          <p:cNvPr id="181" name="Shape 181"/>
          <p:cNvSpPr/>
          <p:nvPr/>
        </p:nvSpPr>
        <p:spPr>
          <a:xfrm flipH="1">
            <a:off x="1904999" y="1752600"/>
            <a:ext cx="4495802" cy="4191001"/>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
        <p:nvSpPr>
          <p:cNvPr id="182" name="Shape 182"/>
          <p:cNvSpPr/>
          <p:nvPr/>
        </p:nvSpPr>
        <p:spPr>
          <a:xfrm flipH="1">
            <a:off x="2133600" y="2514600"/>
            <a:ext cx="5486400" cy="3429001"/>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
        <p:nvSpPr>
          <p:cNvPr id="183" name="Shape 183"/>
          <p:cNvSpPr/>
          <p:nvPr/>
        </p:nvSpPr>
        <p:spPr>
          <a:xfrm>
            <a:off x="2133600" y="1752599"/>
            <a:ext cx="2743200" cy="4191002"/>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
        <p:nvSpPr>
          <p:cNvPr id="184" name="Shape 184"/>
          <p:cNvSpPr/>
          <p:nvPr/>
        </p:nvSpPr>
        <p:spPr>
          <a:xfrm>
            <a:off x="1143000" y="533400"/>
            <a:ext cx="5638801" cy="5410200"/>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
        <p:nvSpPr>
          <p:cNvPr id="185" name="Shape 185"/>
          <p:cNvSpPr/>
          <p:nvPr/>
        </p:nvSpPr>
        <p:spPr>
          <a:xfrm>
            <a:off x="3810000" y="1752599"/>
            <a:ext cx="3429001" cy="4191002"/>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
        <p:nvSpPr>
          <p:cNvPr id="186" name="Shape 186"/>
          <p:cNvSpPr/>
          <p:nvPr/>
        </p:nvSpPr>
        <p:spPr>
          <a:xfrm flipH="1">
            <a:off x="990600" y="1752599"/>
            <a:ext cx="1371600" cy="4572002"/>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
        <p:nvSpPr>
          <p:cNvPr id="187" name="Shape 187"/>
          <p:cNvSpPr/>
          <p:nvPr/>
        </p:nvSpPr>
        <p:spPr>
          <a:xfrm flipH="1">
            <a:off x="7391399" y="2514600"/>
            <a:ext cx="533401" cy="3352800"/>
          </a:xfrm>
          <a:prstGeom prst="line">
            <a:avLst/>
          </a:prstGeom>
          <a:ln>
            <a:solidFill>
              <a:srgbClr val="BE4B48"/>
            </a:solidFill>
            <a:round/>
            <a:tailEnd type="triangle"/>
          </a:ln>
        </p:spPr>
        <p:txBody>
          <a:bodyPr lIns="0" tIns="0" rIns="0" bIns="0"/>
          <a:lstStyle/>
          <a:p>
            <a:pPr lvl="0" defTabSz="457200">
              <a:defRPr sz="1200">
                <a:latin typeface="+mn-lt"/>
                <a:ea typeface="+mn-ea"/>
                <a:cs typeface="+mn-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79">
                                            <p:txEl>
                                              <p:pRg st="2" end="2"/>
                                            </p:txEl>
                                          </p:spTgt>
                                        </p:tgtEl>
                                        <p:attrNameLst>
                                          <p:attrName>style.visibility</p:attrName>
                                        </p:attrNameLst>
                                      </p:cBhvr>
                                      <p:to>
                                        <p:strVal val="visible"/>
                                      </p:to>
                                    </p:set>
                                    <p:anim calcmode="lin" valueType="num">
                                      <p:cBhvr>
                                        <p:cTn id="7" dur="500" fill="hold"/>
                                        <p:tgtEl>
                                          <p:spTgt spid="179">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17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1" fill="hold">
                                  <p:stCondLst>
                                    <p:cond delay="0"/>
                                  </p:stCondLst>
                                  <p:iterate type="el" backwards="0">
                                    <p:tmAbs val="0"/>
                                  </p:iterate>
                                  <p:childTnLst>
                                    <p:set>
                                      <p:cBhvr>
                                        <p:cTn id="11" fill="hold"/>
                                        <p:tgtEl>
                                          <p:spTgt spid="179">
                                            <p:txEl>
                                              <p:pRg st="3" end="3"/>
                                            </p:txEl>
                                          </p:spTgt>
                                        </p:tgtEl>
                                        <p:attrNameLst>
                                          <p:attrName>style.visibility</p:attrName>
                                        </p:attrNameLst>
                                      </p:cBhvr>
                                      <p:to>
                                        <p:strVal val="visible"/>
                                      </p:to>
                                    </p:set>
                                    <p:anim calcmode="lin" valueType="num">
                                      <p:cBhvr>
                                        <p:cTn id="12" dur="500" fill="hold"/>
                                        <p:tgtEl>
                                          <p:spTgt spid="179">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Lst>
  </p:timing>
</p:sld>
</file>

<file path=ppt/slides/slide2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91" name="shrinking.png" descr="http://www.family-style.com/mumblingmynah/images/shrinking.gif"/>
          <p:cNvPicPr/>
          <p:nvPr/>
        </p:nvPicPr>
        <p:blipFill>
          <a:blip r:embed="rId2">
            <a:extLst/>
          </a:blip>
          <a:stretch>
            <a:fillRect/>
          </a:stretch>
        </p:blipFill>
        <p:spPr>
          <a:xfrm>
            <a:off x="76200" y="0"/>
            <a:ext cx="9067800" cy="68580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 name="MP900385280[1].jpg" descr="C:\Documents and Settings\strunci\Local Settings\Temporary Internet Files\Content.IE5\HIJ6QWNX\MP900385280[1].jpg"/>
          <p:cNvPicPr/>
          <p:nvPr/>
        </p:nvPicPr>
        <p:blipFill>
          <a:blip r:embed="rId3">
            <a:extLst/>
          </a:blip>
          <a:stretch>
            <a:fillRect/>
          </a:stretch>
        </p:blipFill>
        <p:spPr>
          <a:xfrm>
            <a:off x="0" y="0"/>
            <a:ext cx="2438400" cy="6858000"/>
          </a:xfrm>
          <a:prstGeom prst="rect">
            <a:avLst/>
          </a:prstGeom>
          <a:ln w="12700">
            <a:miter lim="400000"/>
          </a:ln>
        </p:spPr>
      </p:pic>
      <p:sp>
        <p:nvSpPr>
          <p:cNvPr id="18" name="Shape 18"/>
          <p:cNvSpPr/>
          <p:nvPr/>
        </p:nvSpPr>
        <p:spPr>
          <a:xfrm>
            <a:off x="2438400" y="1447800"/>
            <a:ext cx="6705600" cy="4155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2800">
                <a:solidFill>
                  <a:srgbClr val="122031"/>
                </a:solidFill>
              </a:rPr>
              <a:t>          Isaac Newton, a 17</a:t>
            </a:r>
            <a:r>
              <a:rPr b="1" baseline="30000" sz="2800">
                <a:solidFill>
                  <a:srgbClr val="122031"/>
                </a:solidFill>
              </a:rPr>
              <a:t>th</a:t>
            </a:r>
            <a:r>
              <a:rPr b="1" sz="2800">
                <a:solidFill>
                  <a:srgbClr val="122031"/>
                </a:solidFill>
              </a:rPr>
              <a:t> century scientist, put forth three laws which explain why objects move (or don’t move) as they do.  These three laws have become known as Newton’s laws of motion.  While most people know what Newton’s laws say, many people do not know what they mean (or simply do not believe what they mean).</a:t>
            </a:r>
          </a:p>
        </p:txBody>
      </p:sp>
      <p:sp>
        <p:nvSpPr>
          <p:cNvPr id="19" name="Shape 19"/>
          <p:cNvSpPr/>
          <p:nvPr/>
        </p:nvSpPr>
        <p:spPr>
          <a:xfrm>
            <a:off x="3428999" y="304800"/>
            <a:ext cx="5202239" cy="73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122031"/>
                </a:solidFill>
              </a:defRPr>
            </a:lvl1pPr>
          </a:lstStyle>
          <a:p>
            <a:pPr lvl="0">
              <a:defRPr b="0" sz="1800">
                <a:solidFill>
                  <a:srgbClr val="000000"/>
                </a:solidFill>
              </a:defRPr>
            </a:pPr>
            <a:r>
              <a:rPr b="1" sz="4400">
                <a:solidFill>
                  <a:srgbClr val="122031"/>
                </a:solidFill>
              </a:rPr>
              <a:t>Newton’s Law’s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19"/>
                                        </p:tgtEl>
                                        <p:attrNameLst>
                                          <p:attrName>style.visibility</p:attrName>
                                        </p:attrNameLst>
                                      </p:cBhvr>
                                      <p:to>
                                        <p:strVal val="visible"/>
                                      </p:to>
                                    </p:set>
                                    <p:anim calcmode="lin" valueType="num">
                                      <p:cBhvr>
                                        <p:cTn id="7" dur="80" fill="hold"/>
                                        <p:tgtEl>
                                          <p:spTgt spid="19"/>
                                        </p:tgtEl>
                                        <p:attrNameLst>
                                          <p:attrName>ppt_x</p:attrName>
                                        </p:attrNameLst>
                                      </p:cBhvr>
                                      <p:tavLst>
                                        <p:tav tm="0">
                                          <p:val>
                                            <p:strVal val="#ppt_x"/>
                                          </p:val>
                                        </p:tav>
                                        <p:tav tm="100000">
                                          <p:val>
                                            <p:strVal val="#ppt_x"/>
                                          </p:val>
                                        </p:tav>
                                      </p:tavLst>
                                    </p:anim>
                                    <p:anim calcmode="lin" valueType="num">
                                      <p:cBhvr>
                                        <p:cTn id="8" dur="8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 grpId="1"/>
    </p:bldLst>
  </p:timing>
</p:sld>
</file>

<file path=ppt/slides/slide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3" name="Shape 23"/>
          <p:cNvSpPr/>
          <p:nvPr/>
        </p:nvSpPr>
        <p:spPr>
          <a:xfrm>
            <a:off x="381000" y="1371600"/>
            <a:ext cx="8610600" cy="4892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a:solidFill>
                  <a:srgbClr val="122031"/>
                </a:solidFill>
              </a:rPr>
              <a:t> </a:t>
            </a:r>
            <a:r>
              <a:rPr b="1" sz="3600">
                <a:solidFill>
                  <a:srgbClr val="122031"/>
                </a:solidFill>
              </a:rPr>
              <a:t>Isaac Newton, a 17</a:t>
            </a:r>
            <a:r>
              <a:rPr b="1" baseline="30000" sz="3600">
                <a:solidFill>
                  <a:srgbClr val="122031"/>
                </a:solidFill>
              </a:rPr>
              <a:t>th</a:t>
            </a:r>
            <a:r>
              <a:rPr b="1" sz="3600">
                <a:solidFill>
                  <a:srgbClr val="122031"/>
                </a:solidFill>
              </a:rPr>
              <a:t> century scientist, put forth three laws which explain why objects move (or don’t move) as they do.  These three laws have become known as Newton’s laws of motion.  While most people know what Newton’s laws say, many people do not know what they mean (or simply do not believe what they mean).</a:t>
            </a:r>
          </a:p>
        </p:txBody>
      </p:sp>
      <p:sp>
        <p:nvSpPr>
          <p:cNvPr id="24" name="Shape 24"/>
          <p:cNvSpPr/>
          <p:nvPr/>
        </p:nvSpPr>
        <p:spPr>
          <a:xfrm>
            <a:off x="1371600" y="0"/>
            <a:ext cx="54102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endParaRPr b="1" sz="3600">
              <a:solidFill>
                <a:srgbClr val="122031"/>
              </a:solidFill>
            </a:endParaRPr>
          </a:p>
          <a:p>
            <a:pPr lvl="0" algn="ctr"/>
            <a:r>
              <a:rPr b="1" sz="3600">
                <a:solidFill>
                  <a:srgbClr val="122031"/>
                </a:solidFill>
              </a:rPr>
              <a:t>Newton’s Law’s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0000"/>
                </a:solidFill>
              </a:defRPr>
            </a:lvl1pPr>
          </a:lstStyle>
          <a:p>
            <a:pPr lvl="0">
              <a:defRPr sz="1800">
                <a:solidFill>
                  <a:srgbClr val="000000"/>
                </a:solidFill>
              </a:defRPr>
            </a:pPr>
            <a:r>
              <a:rPr sz="4400">
                <a:solidFill>
                  <a:srgbClr val="FF0000"/>
                </a:solidFill>
              </a:rPr>
              <a:t>The Herringbone</a:t>
            </a:r>
          </a:p>
        </p:txBody>
      </p:sp>
      <p:pic>
        <p:nvPicPr>
          <p:cNvPr id="27" name="E768EE66.jpg" descr="E768EE66"/>
          <p:cNvPicPr/>
          <p:nvPr/>
        </p:nvPicPr>
        <p:blipFill>
          <a:blip r:embed="rId3">
            <a:extLst/>
          </a:blip>
          <a:srcRect l="0" t="9965" r="0" b="0"/>
          <a:stretch>
            <a:fillRect/>
          </a:stretch>
        </p:blipFill>
        <p:spPr>
          <a:xfrm>
            <a:off x="1371600" y="1371599"/>
            <a:ext cx="7543800" cy="5181602"/>
          </a:xfrm>
          <a:prstGeom prst="rect">
            <a:avLst/>
          </a:prstGeom>
          <a:ln w="12700">
            <a:miter lim="400000"/>
          </a:ln>
        </p:spPr>
      </p:pic>
      <p:sp>
        <p:nvSpPr>
          <p:cNvPr id="28" name="Shape 28"/>
          <p:cNvSpPr/>
          <p:nvPr>
            <p:ph type="body" idx="4294967295"/>
          </p:nvPr>
        </p:nvSpPr>
        <p:spPr>
          <a:xfrm>
            <a:off x="-533400" y="1447800"/>
            <a:ext cx="9677400" cy="5410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spcBef>
                <a:spcPts val="600"/>
              </a:spcBef>
              <a:buChar char="•"/>
              <a:defRPr sz="2800"/>
            </a:lvl1pPr>
          </a:lstStyle>
          <a:p>
            <a:pPr lvl="0">
              <a:defRPr sz="1800"/>
            </a:pPr>
            <a:r>
              <a:rPr sz="2800"/>
              <a:t>                      </a:t>
            </a:r>
          </a:p>
        </p:txBody>
      </p:sp>
      <p:sp>
        <p:nvSpPr>
          <p:cNvPr id="29" name="Shape 29"/>
          <p:cNvSpPr/>
          <p:nvPr/>
        </p:nvSpPr>
        <p:spPr>
          <a:xfrm>
            <a:off x="1295400" y="1981200"/>
            <a:ext cx="3505200" cy="203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atin typeface="Arial Black"/>
                <a:ea typeface="Arial Black"/>
                <a:cs typeface="Arial Black"/>
                <a:sym typeface="Arial Black"/>
              </a:defRPr>
            </a:lvl1pPr>
          </a:lstStyle>
          <a:p>
            <a:pPr lvl="0">
              <a:defRPr sz="1800"/>
            </a:pPr>
            <a:r>
              <a:rPr sz="3600"/>
              <a:t>Actual Sentence s</a:t>
            </a:r>
            <a:endParaRPr sz="3600"/>
          </a:p>
        </p:txBody>
      </p:sp>
      <p:sp>
        <p:nvSpPr>
          <p:cNvPr id="30" name="Shape 30"/>
          <p:cNvSpPr/>
          <p:nvPr/>
        </p:nvSpPr>
        <p:spPr>
          <a:xfrm>
            <a:off x="1295400" y="5791200"/>
            <a:ext cx="3048000" cy="1386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atin typeface="Arial Black"/>
                <a:ea typeface="Arial Black"/>
                <a:cs typeface="Arial Black"/>
                <a:sym typeface="Arial Black"/>
              </a:defRPr>
            </a:lvl1pPr>
          </a:lstStyle>
          <a:p>
            <a:pPr lvl="0">
              <a:defRPr sz="1800"/>
            </a:pPr>
            <a:r>
              <a:rPr sz="3600"/>
              <a:t>Combined Sentences</a:t>
            </a:r>
          </a:p>
        </p:txBody>
      </p:sp>
      <p:sp>
        <p:nvSpPr>
          <p:cNvPr id="31" name="Shape 31"/>
          <p:cNvSpPr/>
          <p:nvPr/>
        </p:nvSpPr>
        <p:spPr>
          <a:xfrm>
            <a:off x="1371600" y="2057400"/>
            <a:ext cx="2971800" cy="1752600"/>
          </a:xfrm>
          <a:prstGeom prst="rect">
            <a:avLst/>
          </a:prstGeom>
          <a:solidFill>
            <a:srgbClr val="4F81BD"/>
          </a:solidFill>
          <a:ln w="25400">
            <a:solidFill>
              <a:srgbClr val="385D8A"/>
            </a:solidFill>
            <a:round/>
          </a:ln>
        </p:spPr>
        <p:txBody>
          <a:bodyPr lIns="0" tIns="0" rIns="0" bIns="0" anchor="ctr"/>
          <a:lstStyle/>
          <a:p>
            <a:pPr lvl="0" algn="ctr">
              <a:defRPr>
                <a:solidFill>
                  <a:srgbClr val="FFFFFF"/>
                </a:solidFill>
              </a:defRPr>
            </a:pPr>
          </a:p>
        </p:txBody>
      </p:sp>
      <p:sp>
        <p:nvSpPr>
          <p:cNvPr id="32" name="Shape 32"/>
          <p:cNvSpPr/>
          <p:nvPr/>
        </p:nvSpPr>
        <p:spPr>
          <a:xfrm>
            <a:off x="1371600" y="5714999"/>
            <a:ext cx="3048000" cy="1143002"/>
          </a:xfrm>
          <a:prstGeom prst="rect">
            <a:avLst/>
          </a:prstGeom>
          <a:solidFill>
            <a:srgbClr val="4F81BD"/>
          </a:solidFill>
          <a:ln w="25400">
            <a:solidFill>
              <a:srgbClr val="385D8A"/>
            </a:solidFill>
            <a:round/>
          </a:ln>
        </p:spPr>
        <p:txBody>
          <a:bodyPr lIns="0" tIns="0" rIns="0" bIns="0" anchor="ctr"/>
          <a:lstStyle/>
          <a:p>
            <a:pPr lvl="0" algn="ctr">
              <a:defRPr>
                <a:solidFill>
                  <a:srgbClr val="FFFFFF"/>
                </a:solidFill>
              </a:defRPr>
            </a:pPr>
          </a:p>
        </p:txBody>
      </p:sp>
      <p:sp>
        <p:nvSpPr>
          <p:cNvPr id="33" name="Shape 33"/>
          <p:cNvSpPr/>
          <p:nvPr/>
        </p:nvSpPr>
        <p:spPr>
          <a:xfrm>
            <a:off x="1295400" y="4267200"/>
            <a:ext cx="1524000" cy="369888"/>
          </a:xfrm>
          <a:prstGeom prst="rect">
            <a:avLst/>
          </a:prstGeom>
          <a:solidFill>
            <a:srgbClr val="FFFFFF"/>
          </a:solidFill>
          <a:ln w="12700">
            <a:miter lim="400000"/>
          </a:ln>
        </p:spPr>
        <p:txBody>
          <a:bodyPr lIns="0" tIns="0" rIns="0" bIns="0"/>
          <a:lstStyle/>
          <a:p>
            <a:pPr lvl="0"/>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solidFill>
                  <a:srgbClr val="102C34"/>
                </a:solidFill>
              </a:defRPr>
            </a:lvl1pPr>
          </a:lstStyle>
          <a:p>
            <a:pPr lvl="0">
              <a:defRPr b="0" sz="1800">
                <a:solidFill>
                  <a:srgbClr val="000000"/>
                </a:solidFill>
              </a:defRPr>
            </a:pPr>
            <a:r>
              <a:rPr b="1" sz="4400">
                <a:solidFill>
                  <a:srgbClr val="102C34"/>
                </a:solidFill>
              </a:rPr>
              <a:t>The Herringbone</a:t>
            </a:r>
          </a:p>
        </p:txBody>
      </p:sp>
      <p:pic>
        <p:nvPicPr>
          <p:cNvPr id="38" name="E768EE66.jpg" descr="E768EE66"/>
          <p:cNvPicPr/>
          <p:nvPr/>
        </p:nvPicPr>
        <p:blipFill>
          <a:blip r:embed="rId3">
            <a:extLst/>
          </a:blip>
          <a:srcRect l="0" t="9965" r="0" b="0"/>
          <a:stretch>
            <a:fillRect/>
          </a:stretch>
        </p:blipFill>
        <p:spPr>
          <a:xfrm>
            <a:off x="1371600" y="1371599"/>
            <a:ext cx="7543800" cy="5181602"/>
          </a:xfrm>
          <a:prstGeom prst="rect">
            <a:avLst/>
          </a:prstGeom>
          <a:ln w="12700">
            <a:miter lim="400000"/>
          </a:ln>
        </p:spPr>
      </p:pic>
      <p:sp>
        <p:nvSpPr>
          <p:cNvPr id="39" name="Shape 39"/>
          <p:cNvSpPr/>
          <p:nvPr>
            <p:ph type="body" idx="4294967295"/>
          </p:nvPr>
        </p:nvSpPr>
        <p:spPr>
          <a:xfrm>
            <a:off x="-533400" y="1447800"/>
            <a:ext cx="9677400" cy="5410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spcBef>
                <a:spcPts val="600"/>
              </a:spcBef>
              <a:buChar char="•"/>
              <a:defRPr sz="2800"/>
            </a:lvl1pPr>
          </a:lstStyle>
          <a:p>
            <a:pPr lvl="0">
              <a:defRPr sz="1800"/>
            </a:pPr>
            <a:r>
              <a:rPr sz="2800"/>
              <a:t>                      </a:t>
            </a:r>
          </a:p>
        </p:txBody>
      </p:sp>
      <p:sp>
        <p:nvSpPr>
          <p:cNvPr id="40" name="Shape 40"/>
          <p:cNvSpPr/>
          <p:nvPr/>
        </p:nvSpPr>
        <p:spPr>
          <a:xfrm>
            <a:off x="1295400" y="1981200"/>
            <a:ext cx="3505200" cy="203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atin typeface="Arial Black"/>
                <a:ea typeface="Arial Black"/>
                <a:cs typeface="Arial Black"/>
                <a:sym typeface="Arial Black"/>
              </a:defRPr>
            </a:lvl1pPr>
          </a:lstStyle>
          <a:p>
            <a:pPr lvl="0">
              <a:defRPr sz="1800"/>
            </a:pPr>
            <a:r>
              <a:rPr sz="3600"/>
              <a:t>Actual Sentence s</a:t>
            </a:r>
            <a:endParaRPr sz="3600"/>
          </a:p>
        </p:txBody>
      </p:sp>
      <p:sp>
        <p:nvSpPr>
          <p:cNvPr id="41" name="Shape 41"/>
          <p:cNvSpPr/>
          <p:nvPr/>
        </p:nvSpPr>
        <p:spPr>
          <a:xfrm>
            <a:off x="1295400" y="5791200"/>
            <a:ext cx="3048000" cy="1386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atin typeface="Arial Black"/>
                <a:ea typeface="Arial Black"/>
                <a:cs typeface="Arial Black"/>
                <a:sym typeface="Arial Black"/>
              </a:defRPr>
            </a:lvl1pPr>
          </a:lstStyle>
          <a:p>
            <a:pPr lvl="0">
              <a:defRPr sz="1800"/>
            </a:pPr>
            <a:r>
              <a:rPr sz="3600"/>
              <a:t>Combined Sentences</a:t>
            </a:r>
          </a:p>
        </p:txBody>
      </p:sp>
      <p:sp>
        <p:nvSpPr>
          <p:cNvPr id="42" name="Shape 42"/>
          <p:cNvSpPr/>
          <p:nvPr/>
        </p:nvSpPr>
        <p:spPr>
          <a:xfrm>
            <a:off x="4191000" y="1447800"/>
            <a:ext cx="1295400" cy="2484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7030A0"/>
                </a:solidFill>
                <a:latin typeface="Arial"/>
                <a:ea typeface="Arial"/>
                <a:cs typeface="Arial"/>
                <a:sym typeface="Arial"/>
              </a:rPr>
              <a:t>Isaac Newton, a 17</a:t>
            </a:r>
            <a:r>
              <a:rPr baseline="30000">
                <a:solidFill>
                  <a:srgbClr val="7030A0"/>
                </a:solidFill>
                <a:latin typeface="Arial"/>
                <a:ea typeface="Arial"/>
                <a:cs typeface="Arial"/>
                <a:sym typeface="Arial"/>
              </a:rPr>
              <a:t>th</a:t>
            </a:r>
            <a:r>
              <a:rPr>
                <a:solidFill>
                  <a:srgbClr val="7030A0"/>
                </a:solidFill>
                <a:latin typeface="Arial"/>
                <a:ea typeface="Arial"/>
                <a:cs typeface="Arial"/>
                <a:sym typeface="Arial"/>
              </a:rPr>
              <a:t> century scientist, put forth 3 laws which explain object movement</a:t>
            </a:r>
            <a:r>
              <a:rPr>
                <a:latin typeface="Arial"/>
                <a:ea typeface="Arial"/>
                <a:cs typeface="Arial"/>
                <a:sym typeface="Arial"/>
              </a:rPr>
              <a:t>.</a:t>
            </a:r>
          </a:p>
        </p:txBody>
      </p:sp>
      <p:sp>
        <p:nvSpPr>
          <p:cNvPr id="43" name="Shape 43"/>
          <p:cNvSpPr/>
          <p:nvPr/>
        </p:nvSpPr>
        <p:spPr>
          <a:xfrm>
            <a:off x="5486400" y="1828800"/>
            <a:ext cx="1219200" cy="19508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0070C0"/>
                </a:solidFill>
                <a:latin typeface="Arial"/>
                <a:ea typeface="Arial"/>
                <a:cs typeface="Arial"/>
                <a:sym typeface="Arial"/>
              </a:rPr>
              <a:t>These 3</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laws have</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become </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known as</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Newton’s</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Laws of</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Motion.</a:t>
            </a:r>
          </a:p>
        </p:txBody>
      </p:sp>
      <p:sp>
        <p:nvSpPr>
          <p:cNvPr id="44" name="Shape 44"/>
          <p:cNvSpPr/>
          <p:nvPr/>
        </p:nvSpPr>
        <p:spPr>
          <a:xfrm>
            <a:off x="6934200" y="1447800"/>
            <a:ext cx="1295400" cy="2484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FF0066"/>
                </a:solidFill>
                <a:latin typeface="Arial"/>
                <a:ea typeface="Arial"/>
                <a:cs typeface="Arial"/>
                <a:sym typeface="Arial"/>
              </a:rPr>
              <a:t>While</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Most </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People</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Know what</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Newton’s Laws say, many do not know meaning.</a:t>
            </a:r>
          </a:p>
        </p:txBody>
      </p:sp>
      <p:sp>
        <p:nvSpPr>
          <p:cNvPr id="45" name="Shape 45"/>
          <p:cNvSpPr/>
          <p:nvPr/>
        </p:nvSpPr>
        <p:spPr>
          <a:xfrm>
            <a:off x="4038600" y="5029200"/>
            <a:ext cx="1905000"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latin typeface="Arial"/>
                <a:ea typeface="Arial"/>
                <a:cs typeface="Arial"/>
                <a:sym typeface="Arial"/>
              </a:rPr>
              <a:t> </a:t>
            </a:r>
            <a:r>
              <a:rPr b="1">
                <a:solidFill>
                  <a:srgbClr val="009900"/>
                </a:solidFill>
                <a:latin typeface="Arial"/>
                <a:ea typeface="Arial"/>
                <a:cs typeface="Arial"/>
                <a:sym typeface="Arial"/>
              </a:rPr>
              <a:t>Isaac Newton’s Laws of Motion explain object movement.</a:t>
            </a:r>
          </a:p>
        </p:txBody>
      </p:sp>
      <p:sp>
        <p:nvSpPr>
          <p:cNvPr id="46" name="Shape 46"/>
          <p:cNvSpPr/>
          <p:nvPr/>
        </p:nvSpPr>
        <p:spPr>
          <a:xfrm>
            <a:off x="6553200" y="5105400"/>
            <a:ext cx="198120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B0F0"/>
                </a:solidFill>
                <a:latin typeface="Arial"/>
                <a:ea typeface="Arial"/>
                <a:cs typeface="Arial"/>
                <a:sym typeface="Arial"/>
              </a:defRPr>
            </a:lvl1pPr>
          </a:lstStyle>
          <a:p>
            <a:pPr lvl="0">
              <a:defRPr>
                <a:solidFill>
                  <a:srgbClr val="000000"/>
                </a:solidFill>
              </a:defRPr>
            </a:pPr>
            <a:r>
              <a:rPr>
                <a:solidFill>
                  <a:srgbClr val="00B0F0"/>
                </a:solidFill>
              </a:rPr>
              <a:t>People don’t understand Newton’s Laws.</a:t>
            </a:r>
          </a:p>
        </p:txBody>
      </p:sp>
      <p:sp>
        <p:nvSpPr>
          <p:cNvPr id="47" name="Shape 47"/>
          <p:cNvSpPr/>
          <p:nvPr/>
        </p:nvSpPr>
        <p:spPr>
          <a:xfrm>
            <a:off x="3962399" y="4114800"/>
            <a:ext cx="4953002" cy="77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1600">
                <a:solidFill>
                  <a:srgbClr val="C00000"/>
                </a:solidFill>
                <a:latin typeface="Arial"/>
                <a:ea typeface="Arial"/>
                <a:cs typeface="Arial"/>
                <a:sym typeface="Arial"/>
              </a:rPr>
              <a:t>Isaac Newton’s 3 Laws of Motion, which are confusing to most people, explain the movement of objects</a:t>
            </a:r>
            <a:r>
              <a:rPr sz="1600">
                <a:latin typeface="Arial"/>
                <a:ea typeface="Arial"/>
                <a:cs typeface="Arial"/>
                <a:sym typeface="Arial"/>
              </a:rPr>
              <a:t>.</a:t>
            </a:r>
          </a:p>
        </p:txBody>
      </p:sp>
      <p:grpSp>
        <p:nvGrpSpPr>
          <p:cNvPr id="50" name="Group 50"/>
          <p:cNvGrpSpPr/>
          <p:nvPr/>
        </p:nvGrpSpPr>
        <p:grpSpPr>
          <a:xfrm>
            <a:off x="1371600" y="1371599"/>
            <a:ext cx="2743200" cy="2286002"/>
            <a:chOff x="0" y="0"/>
            <a:chExt cx="2743200" cy="2286000"/>
          </a:xfrm>
        </p:grpSpPr>
        <p:sp>
          <p:nvSpPr>
            <p:cNvPr id="48" name="Shape 48"/>
            <p:cNvSpPr/>
            <p:nvPr/>
          </p:nvSpPr>
          <p:spPr>
            <a:xfrm>
              <a:off x="0" y="-1"/>
              <a:ext cx="2743200" cy="2286002"/>
            </a:xfrm>
            <a:prstGeom prst="rect">
              <a:avLst/>
            </a:prstGeom>
            <a:solidFill>
              <a:srgbClr val="254061"/>
            </a:solidFill>
            <a:ln w="25400" cap="flat">
              <a:solidFill>
                <a:srgbClr val="254061"/>
              </a:solidFill>
              <a:prstDash val="solid"/>
              <a:round/>
            </a:ln>
            <a:effectLst/>
          </p:spPr>
          <p:txBody>
            <a:bodyPr wrap="square" lIns="0" tIns="0" rIns="0" bIns="0" numCol="1" anchor="ctr">
              <a:noAutofit/>
            </a:bodyPr>
            <a:lstStyle/>
            <a:p>
              <a:pPr lvl="0">
                <a:defRPr sz="2800">
                  <a:solidFill>
                    <a:srgbClr val="FFFFFF"/>
                  </a:solidFill>
                  <a:latin typeface="Arial Black"/>
                  <a:ea typeface="Arial Black"/>
                  <a:cs typeface="Arial Black"/>
                  <a:sym typeface="Arial Black"/>
                </a:defRPr>
              </a:pPr>
            </a:p>
          </p:txBody>
        </p:sp>
        <p:sp>
          <p:nvSpPr>
            <p:cNvPr id="49" name="Shape 49"/>
            <p:cNvSpPr/>
            <p:nvPr/>
          </p:nvSpPr>
          <p:spPr>
            <a:xfrm>
              <a:off x="0" y="589279"/>
              <a:ext cx="2743200" cy="1107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800">
                  <a:solidFill>
                    <a:srgbClr val="FFFFFF"/>
                  </a:solidFill>
                  <a:latin typeface="Arial Black"/>
                  <a:ea typeface="Arial Black"/>
                  <a:cs typeface="Arial Black"/>
                  <a:sym typeface="Arial Black"/>
                </a:defRPr>
              </a:lvl1pPr>
            </a:lstStyle>
            <a:p>
              <a:pPr lvl="0">
                <a:defRPr sz="1800">
                  <a:solidFill>
                    <a:srgbClr val="000000"/>
                  </a:solidFill>
                </a:defRPr>
              </a:pPr>
              <a:r>
                <a:rPr sz="2800">
                  <a:solidFill>
                    <a:srgbClr val="FFFFFF"/>
                  </a:solidFill>
                </a:rPr>
                <a:t>Actual Sentences</a:t>
              </a:r>
            </a:p>
          </p:txBody>
        </p:sp>
      </p:grpSp>
      <p:grpSp>
        <p:nvGrpSpPr>
          <p:cNvPr id="53" name="Group 53"/>
          <p:cNvGrpSpPr/>
          <p:nvPr/>
        </p:nvGrpSpPr>
        <p:grpSpPr>
          <a:xfrm>
            <a:off x="1371600" y="5105400"/>
            <a:ext cx="2667000" cy="1752600"/>
            <a:chOff x="0" y="0"/>
            <a:chExt cx="2667000" cy="1752600"/>
          </a:xfrm>
        </p:grpSpPr>
        <p:sp>
          <p:nvSpPr>
            <p:cNvPr id="51" name="Shape 51"/>
            <p:cNvSpPr/>
            <p:nvPr/>
          </p:nvSpPr>
          <p:spPr>
            <a:xfrm>
              <a:off x="0" y="0"/>
              <a:ext cx="2667000" cy="1752600"/>
            </a:xfrm>
            <a:prstGeom prst="rect">
              <a:avLst/>
            </a:prstGeom>
            <a:solidFill>
              <a:srgbClr val="254061"/>
            </a:solidFill>
            <a:ln w="25400" cap="flat">
              <a:solidFill>
                <a:srgbClr val="254061"/>
              </a:solidFill>
              <a:prstDash val="solid"/>
              <a:round/>
            </a:ln>
            <a:effectLst/>
          </p:spPr>
          <p:txBody>
            <a:bodyPr wrap="square" lIns="0" tIns="0" rIns="0" bIns="0" numCol="1" anchor="ctr">
              <a:noAutofit/>
            </a:bodyPr>
            <a:lstStyle/>
            <a:p>
              <a:pPr lvl="0">
                <a:defRPr sz="2800">
                  <a:solidFill>
                    <a:srgbClr val="FFFFFF"/>
                  </a:solidFill>
                  <a:latin typeface="Arial Black"/>
                  <a:ea typeface="Arial Black"/>
                  <a:cs typeface="Arial Black"/>
                  <a:sym typeface="Arial Black"/>
                </a:defRPr>
              </a:pPr>
            </a:p>
          </p:txBody>
        </p:sp>
        <p:sp>
          <p:nvSpPr>
            <p:cNvPr id="52" name="Shape 52"/>
            <p:cNvSpPr/>
            <p:nvPr/>
          </p:nvSpPr>
          <p:spPr>
            <a:xfrm>
              <a:off x="0" y="322580"/>
              <a:ext cx="2667000" cy="1107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800">
                  <a:solidFill>
                    <a:srgbClr val="FFFFFF"/>
                  </a:solidFill>
                  <a:latin typeface="Arial Black"/>
                  <a:ea typeface="Arial Black"/>
                  <a:cs typeface="Arial Black"/>
                  <a:sym typeface="Arial Black"/>
                </a:defRPr>
              </a:lvl1pPr>
            </a:lstStyle>
            <a:p>
              <a:pPr lvl="0">
                <a:defRPr sz="1800">
                  <a:solidFill>
                    <a:srgbClr val="000000"/>
                  </a:solidFill>
                </a:defRPr>
              </a:pPr>
              <a:r>
                <a:rPr sz="2800">
                  <a:solidFill>
                    <a:srgbClr val="FFFFFF"/>
                  </a:solidFill>
                </a:rPr>
                <a:t>Combined Sentences</a:t>
              </a:r>
            </a:p>
          </p:txBody>
        </p:sp>
      </p:grpSp>
      <p:sp>
        <p:nvSpPr>
          <p:cNvPr id="54" name="Shape 54"/>
          <p:cNvSpPr/>
          <p:nvPr/>
        </p:nvSpPr>
        <p:spPr>
          <a:xfrm>
            <a:off x="1295400" y="4310062"/>
            <a:ext cx="1752600" cy="3581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b="1">
                <a:solidFill>
                  <a:srgbClr val="254061"/>
                </a:solidFill>
              </a:defRPr>
            </a:lvl1pPr>
          </a:lstStyle>
          <a:p>
            <a:pPr lvl="0">
              <a:defRPr b="0">
                <a:solidFill>
                  <a:srgbClr val="000000"/>
                </a:solidFill>
              </a:defRPr>
            </a:pPr>
            <a:r>
              <a:rPr b="1">
                <a:solidFill>
                  <a:srgbClr val="254061"/>
                </a:solidFill>
              </a:rPr>
              <a:t>Summary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
                                          </p:val>
                                        </p:tav>
                                        <p:tav tm="100000">
                                          <p:val>
                                            <p:strVal val="#ppt_x"/>
                                          </p:val>
                                        </p:tav>
                                      </p:tavLst>
                                    </p:anim>
                                    <p:anim calcmode="lin" valueType="num">
                                      <p:cBhvr>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43"/>
                                        </p:tgtEl>
                                        <p:attrNameLst>
                                          <p:attrName>style.visibility</p:attrName>
                                        </p:attrNameLst>
                                      </p:cBhvr>
                                      <p:to>
                                        <p:strVal val="visible"/>
                                      </p:to>
                                    </p:se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44"/>
                                        </p:tgtEl>
                                        <p:attrNameLst>
                                          <p:attrName>style.visibility</p:attrName>
                                        </p:attrNameLst>
                                      </p:cBhvr>
                                      <p:to>
                                        <p:strVal val="visible"/>
                                      </p:to>
                                    </p:set>
                                    <p:anim calcmode="lin" valueType="num">
                                      <p:cBhvr>
                                        <p:cTn id="19" dur="500" fill="hold"/>
                                        <p:tgtEl>
                                          <p:spTgt spid="44"/>
                                        </p:tgtEl>
                                        <p:attrNameLst>
                                          <p:attrName>ppt_x</p:attrName>
                                        </p:attrNameLst>
                                      </p:cBhvr>
                                      <p:tavLst>
                                        <p:tav tm="0">
                                          <p:val>
                                            <p:strVal val="#ppt_x"/>
                                          </p:val>
                                        </p:tav>
                                        <p:tav tm="100000">
                                          <p:val>
                                            <p:strVal val="#ppt_x"/>
                                          </p:val>
                                        </p:tav>
                                      </p:tavLst>
                                    </p:anim>
                                    <p:anim calcmode="lin" valueType="num">
                                      <p:cBhvr>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4" fill="hold">
                                  <p:stCondLst>
                                    <p:cond delay="0"/>
                                  </p:stCondLst>
                                  <p:iterate type="el" backwards="0">
                                    <p:tmAbs val="0"/>
                                  </p:iterate>
                                  <p:childTnLst>
                                    <p:set>
                                      <p:cBhvr>
                                        <p:cTn id="24" fill="hold"/>
                                        <p:tgtEl>
                                          <p:spTgt spid="45"/>
                                        </p:tgtEl>
                                        <p:attrNameLst>
                                          <p:attrName>style.visibility</p:attrName>
                                        </p:attrNameLst>
                                      </p:cBhvr>
                                      <p:to>
                                        <p:strVal val="visible"/>
                                      </p:to>
                                    </p:se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5" fill="hold">
                                  <p:stCondLst>
                                    <p:cond delay="0"/>
                                  </p:stCondLst>
                                  <p:iterate type="el" backwards="0">
                                    <p:tmAbs val="0"/>
                                  </p:iterate>
                                  <p:childTnLst>
                                    <p:set>
                                      <p:cBhvr>
                                        <p:cTn id="30" fill="hold"/>
                                        <p:tgtEl>
                                          <p:spTgt spid="46"/>
                                        </p:tgtEl>
                                        <p:attrNameLst>
                                          <p:attrName>style.visibility</p:attrName>
                                        </p:attrNameLst>
                                      </p:cBhvr>
                                      <p:to>
                                        <p:strVal val="visible"/>
                                      </p:to>
                                    </p:se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4" presetID="2" grpId="6" fill="hold">
                                  <p:stCondLst>
                                    <p:cond delay="0"/>
                                  </p:stCondLst>
                                  <p:iterate type="el" backwards="0">
                                    <p:tmAbs val="0"/>
                                  </p:iterate>
                                  <p:childTnLst>
                                    <p:set>
                                      <p:cBhvr>
                                        <p:cTn id="36" fill="hold"/>
                                        <p:tgtEl>
                                          <p:spTgt spid="47"/>
                                        </p:tgtEl>
                                        <p:attrNameLst>
                                          <p:attrName>style.visibility</p:attrName>
                                        </p:attrNameLst>
                                      </p:cBhvr>
                                      <p:to>
                                        <p:strVal val="visible"/>
                                      </p:to>
                                    </p:set>
                                    <p:anim calcmode="lin" valueType="num">
                                      <p:cBhvr>
                                        <p:cTn id="37" dur="500" fill="hold"/>
                                        <p:tgtEl>
                                          <p:spTgt spid="47"/>
                                        </p:tgtEl>
                                        <p:attrNameLst>
                                          <p:attrName>ppt_x</p:attrName>
                                        </p:attrNameLst>
                                      </p:cBhvr>
                                      <p:tavLst>
                                        <p:tav tm="0">
                                          <p:val>
                                            <p:strVal val="#ppt_x"/>
                                          </p:val>
                                        </p:tav>
                                        <p:tav tm="100000">
                                          <p:val>
                                            <p:strVal val="#ppt_x"/>
                                          </p:val>
                                        </p:tav>
                                      </p:tavLst>
                                    </p:anim>
                                    <p:anim calcmode="lin" valueType="num">
                                      <p:cBhvr>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 grpId="3"/>
      <p:bldP build="whole" bldLvl="1" animBg="1" rev="0" advAuto="0" spid="46" grpId="5"/>
      <p:bldP build="whole" bldLvl="1" animBg="1" rev="0" advAuto="0" spid="43" grpId="2"/>
      <p:bldP build="whole" bldLvl="1" animBg="1" rev="0" advAuto="0" spid="42" grpId="1"/>
      <p:bldP build="whole" bldLvl="1" animBg="1" rev="0" advAuto="0" spid="45" grpId="4"/>
      <p:bldP build="whole" bldLvl="1" animBg="1" rev="0" advAuto="0" spid="47" grpId="6"/>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solidFill>
                  <a:srgbClr val="102C34"/>
                </a:solidFill>
              </a:defRPr>
            </a:lvl1pPr>
          </a:lstStyle>
          <a:p>
            <a:pPr lvl="0">
              <a:defRPr b="0" sz="1800">
                <a:solidFill>
                  <a:srgbClr val="000000"/>
                </a:solidFill>
              </a:defRPr>
            </a:pPr>
            <a:r>
              <a:rPr b="1" sz="4400">
                <a:solidFill>
                  <a:srgbClr val="102C34"/>
                </a:solidFill>
              </a:rPr>
              <a:t>The Herringbone</a:t>
            </a:r>
          </a:p>
        </p:txBody>
      </p:sp>
      <p:pic>
        <p:nvPicPr>
          <p:cNvPr id="59" name="E768EE66.jpg" descr="E768EE66"/>
          <p:cNvPicPr/>
          <p:nvPr/>
        </p:nvPicPr>
        <p:blipFill>
          <a:blip r:embed="rId3">
            <a:extLst/>
          </a:blip>
          <a:srcRect l="0" t="9965" r="0" b="0"/>
          <a:stretch>
            <a:fillRect/>
          </a:stretch>
        </p:blipFill>
        <p:spPr>
          <a:xfrm>
            <a:off x="1371600" y="1371599"/>
            <a:ext cx="7543800" cy="5181602"/>
          </a:xfrm>
          <a:prstGeom prst="rect">
            <a:avLst/>
          </a:prstGeom>
          <a:ln w="12700">
            <a:miter lim="400000"/>
          </a:ln>
        </p:spPr>
      </p:pic>
      <p:sp>
        <p:nvSpPr>
          <p:cNvPr id="60" name="Shape 60"/>
          <p:cNvSpPr/>
          <p:nvPr>
            <p:ph type="body" idx="4294967295"/>
          </p:nvPr>
        </p:nvSpPr>
        <p:spPr>
          <a:xfrm>
            <a:off x="-533400" y="1447800"/>
            <a:ext cx="9677400" cy="5410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spcBef>
                <a:spcPts val="600"/>
              </a:spcBef>
              <a:buChar char="•"/>
              <a:defRPr sz="2800"/>
            </a:lvl1pPr>
          </a:lstStyle>
          <a:p>
            <a:pPr lvl="0">
              <a:defRPr sz="1800"/>
            </a:pPr>
            <a:r>
              <a:rPr sz="2800"/>
              <a:t>                      </a:t>
            </a:r>
          </a:p>
        </p:txBody>
      </p:sp>
      <p:sp>
        <p:nvSpPr>
          <p:cNvPr id="61" name="Shape 61"/>
          <p:cNvSpPr/>
          <p:nvPr/>
        </p:nvSpPr>
        <p:spPr>
          <a:xfrm>
            <a:off x="1295400" y="1981200"/>
            <a:ext cx="3505200" cy="203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atin typeface="Arial Black"/>
                <a:ea typeface="Arial Black"/>
                <a:cs typeface="Arial Black"/>
                <a:sym typeface="Arial Black"/>
              </a:defRPr>
            </a:lvl1pPr>
          </a:lstStyle>
          <a:p>
            <a:pPr lvl="0">
              <a:defRPr sz="1800"/>
            </a:pPr>
            <a:r>
              <a:rPr sz="3600"/>
              <a:t>Actual Sentence s</a:t>
            </a:r>
            <a:endParaRPr sz="3600"/>
          </a:p>
        </p:txBody>
      </p:sp>
      <p:sp>
        <p:nvSpPr>
          <p:cNvPr id="62" name="Shape 62"/>
          <p:cNvSpPr/>
          <p:nvPr/>
        </p:nvSpPr>
        <p:spPr>
          <a:xfrm>
            <a:off x="1295400" y="5791200"/>
            <a:ext cx="3048000" cy="1386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atin typeface="Arial Black"/>
                <a:ea typeface="Arial Black"/>
                <a:cs typeface="Arial Black"/>
                <a:sym typeface="Arial Black"/>
              </a:defRPr>
            </a:lvl1pPr>
          </a:lstStyle>
          <a:p>
            <a:pPr lvl="0">
              <a:defRPr sz="1800"/>
            </a:pPr>
            <a:r>
              <a:rPr sz="3600"/>
              <a:t>Combined Sentences</a:t>
            </a:r>
          </a:p>
        </p:txBody>
      </p:sp>
      <p:sp>
        <p:nvSpPr>
          <p:cNvPr id="63" name="Shape 63"/>
          <p:cNvSpPr/>
          <p:nvPr/>
        </p:nvSpPr>
        <p:spPr>
          <a:xfrm>
            <a:off x="4191000" y="1447800"/>
            <a:ext cx="1295400" cy="2484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7030A0"/>
                </a:solidFill>
                <a:latin typeface="Arial"/>
                <a:ea typeface="Arial"/>
                <a:cs typeface="Arial"/>
                <a:sym typeface="Arial"/>
              </a:rPr>
              <a:t>Isaac Newton, a 17</a:t>
            </a:r>
            <a:r>
              <a:rPr baseline="30000">
                <a:solidFill>
                  <a:srgbClr val="7030A0"/>
                </a:solidFill>
                <a:latin typeface="Arial"/>
                <a:ea typeface="Arial"/>
                <a:cs typeface="Arial"/>
                <a:sym typeface="Arial"/>
              </a:rPr>
              <a:t>th</a:t>
            </a:r>
            <a:r>
              <a:rPr>
                <a:solidFill>
                  <a:srgbClr val="7030A0"/>
                </a:solidFill>
                <a:latin typeface="Arial"/>
                <a:ea typeface="Arial"/>
                <a:cs typeface="Arial"/>
                <a:sym typeface="Arial"/>
              </a:rPr>
              <a:t> century scientist, put forth 3 laws which explain object movement</a:t>
            </a:r>
            <a:r>
              <a:rPr>
                <a:latin typeface="Arial"/>
                <a:ea typeface="Arial"/>
                <a:cs typeface="Arial"/>
                <a:sym typeface="Arial"/>
              </a:rPr>
              <a:t>.</a:t>
            </a:r>
          </a:p>
        </p:txBody>
      </p:sp>
      <p:sp>
        <p:nvSpPr>
          <p:cNvPr id="64" name="Shape 64"/>
          <p:cNvSpPr/>
          <p:nvPr/>
        </p:nvSpPr>
        <p:spPr>
          <a:xfrm>
            <a:off x="5486400" y="1828800"/>
            <a:ext cx="1219200" cy="19508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0070C0"/>
                </a:solidFill>
                <a:latin typeface="Arial"/>
                <a:ea typeface="Arial"/>
                <a:cs typeface="Arial"/>
                <a:sym typeface="Arial"/>
              </a:rPr>
              <a:t>These 3</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laws have</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become </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known as</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Newton’s</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Laws of</a:t>
            </a:r>
            <a:endParaRPr sz="3200">
              <a:solidFill>
                <a:srgbClr val="0070C0"/>
              </a:solidFill>
              <a:latin typeface="Arial"/>
              <a:ea typeface="Arial"/>
              <a:cs typeface="Arial"/>
              <a:sym typeface="Arial"/>
            </a:endParaRPr>
          </a:p>
          <a:p>
            <a:pPr lvl="0"/>
            <a:r>
              <a:rPr>
                <a:solidFill>
                  <a:srgbClr val="0070C0"/>
                </a:solidFill>
                <a:latin typeface="Arial"/>
                <a:ea typeface="Arial"/>
                <a:cs typeface="Arial"/>
                <a:sym typeface="Arial"/>
              </a:rPr>
              <a:t>Motion.</a:t>
            </a:r>
          </a:p>
        </p:txBody>
      </p:sp>
      <p:sp>
        <p:nvSpPr>
          <p:cNvPr id="65" name="Shape 65"/>
          <p:cNvSpPr/>
          <p:nvPr/>
        </p:nvSpPr>
        <p:spPr>
          <a:xfrm>
            <a:off x="6934200" y="1447800"/>
            <a:ext cx="1295400" cy="2484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solidFill>
                  <a:srgbClr val="FF0066"/>
                </a:solidFill>
                <a:latin typeface="Arial"/>
                <a:ea typeface="Arial"/>
                <a:cs typeface="Arial"/>
                <a:sym typeface="Arial"/>
              </a:rPr>
              <a:t>While</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Most </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People</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Know what</a:t>
            </a:r>
            <a:endParaRPr sz="3200">
              <a:solidFill>
                <a:srgbClr val="FF0066"/>
              </a:solidFill>
              <a:latin typeface="Arial"/>
              <a:ea typeface="Arial"/>
              <a:cs typeface="Arial"/>
              <a:sym typeface="Arial"/>
            </a:endParaRPr>
          </a:p>
          <a:p>
            <a:pPr lvl="0"/>
            <a:r>
              <a:rPr>
                <a:solidFill>
                  <a:srgbClr val="FF0066"/>
                </a:solidFill>
                <a:latin typeface="Arial"/>
                <a:ea typeface="Arial"/>
                <a:cs typeface="Arial"/>
                <a:sym typeface="Arial"/>
              </a:rPr>
              <a:t>Newton’s Laws say, many do not know meaning.</a:t>
            </a:r>
          </a:p>
        </p:txBody>
      </p:sp>
      <p:sp>
        <p:nvSpPr>
          <p:cNvPr id="66" name="Shape 66"/>
          <p:cNvSpPr/>
          <p:nvPr/>
        </p:nvSpPr>
        <p:spPr>
          <a:xfrm>
            <a:off x="4038600" y="5029200"/>
            <a:ext cx="1905000"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latin typeface="Arial"/>
                <a:ea typeface="Arial"/>
                <a:cs typeface="Arial"/>
                <a:sym typeface="Arial"/>
              </a:rPr>
              <a:t> </a:t>
            </a:r>
            <a:r>
              <a:rPr b="1">
                <a:solidFill>
                  <a:srgbClr val="009900"/>
                </a:solidFill>
                <a:latin typeface="Arial"/>
                <a:ea typeface="Arial"/>
                <a:cs typeface="Arial"/>
                <a:sym typeface="Arial"/>
              </a:rPr>
              <a:t>Isaac Newton’s Laws of Motion explain object movement.</a:t>
            </a:r>
          </a:p>
        </p:txBody>
      </p:sp>
      <p:sp>
        <p:nvSpPr>
          <p:cNvPr id="67" name="Shape 67"/>
          <p:cNvSpPr/>
          <p:nvPr/>
        </p:nvSpPr>
        <p:spPr>
          <a:xfrm>
            <a:off x="6553200" y="5105400"/>
            <a:ext cx="198120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B0F0"/>
                </a:solidFill>
                <a:latin typeface="Arial"/>
                <a:ea typeface="Arial"/>
                <a:cs typeface="Arial"/>
                <a:sym typeface="Arial"/>
              </a:defRPr>
            </a:lvl1pPr>
          </a:lstStyle>
          <a:p>
            <a:pPr lvl="0">
              <a:defRPr>
                <a:solidFill>
                  <a:srgbClr val="000000"/>
                </a:solidFill>
              </a:defRPr>
            </a:pPr>
            <a:r>
              <a:rPr>
                <a:solidFill>
                  <a:srgbClr val="00B0F0"/>
                </a:solidFill>
              </a:rPr>
              <a:t>People don’t understand Newton’s Laws.</a:t>
            </a:r>
          </a:p>
        </p:txBody>
      </p:sp>
      <p:sp>
        <p:nvSpPr>
          <p:cNvPr id="68" name="Shape 68"/>
          <p:cNvSpPr/>
          <p:nvPr/>
        </p:nvSpPr>
        <p:spPr>
          <a:xfrm>
            <a:off x="3962399" y="4114800"/>
            <a:ext cx="4953002" cy="770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1600">
                <a:solidFill>
                  <a:srgbClr val="C00000"/>
                </a:solidFill>
                <a:latin typeface="Arial"/>
                <a:ea typeface="Arial"/>
                <a:cs typeface="Arial"/>
                <a:sym typeface="Arial"/>
              </a:rPr>
              <a:t>Isaac Newton’s 3 Laws of Motion, which are confusing to most people, explain the movement of objects</a:t>
            </a:r>
            <a:r>
              <a:rPr sz="1600">
                <a:latin typeface="Arial"/>
                <a:ea typeface="Arial"/>
                <a:cs typeface="Arial"/>
                <a:sym typeface="Arial"/>
              </a:rPr>
              <a:t>.</a:t>
            </a:r>
          </a:p>
        </p:txBody>
      </p:sp>
      <p:grpSp>
        <p:nvGrpSpPr>
          <p:cNvPr id="71" name="Group 71"/>
          <p:cNvGrpSpPr/>
          <p:nvPr/>
        </p:nvGrpSpPr>
        <p:grpSpPr>
          <a:xfrm>
            <a:off x="1371600" y="1371599"/>
            <a:ext cx="2743200" cy="2286002"/>
            <a:chOff x="0" y="0"/>
            <a:chExt cx="2743200" cy="2286000"/>
          </a:xfrm>
        </p:grpSpPr>
        <p:sp>
          <p:nvSpPr>
            <p:cNvPr id="69" name="Shape 69"/>
            <p:cNvSpPr/>
            <p:nvPr/>
          </p:nvSpPr>
          <p:spPr>
            <a:xfrm>
              <a:off x="0" y="-1"/>
              <a:ext cx="2743200" cy="2286002"/>
            </a:xfrm>
            <a:prstGeom prst="rect">
              <a:avLst/>
            </a:prstGeom>
            <a:solidFill>
              <a:srgbClr val="254061"/>
            </a:solidFill>
            <a:ln w="25400" cap="flat">
              <a:solidFill>
                <a:srgbClr val="254061"/>
              </a:solidFill>
              <a:prstDash val="solid"/>
              <a:round/>
            </a:ln>
            <a:effectLst/>
          </p:spPr>
          <p:txBody>
            <a:bodyPr wrap="square" lIns="0" tIns="0" rIns="0" bIns="0" numCol="1" anchor="ctr">
              <a:noAutofit/>
            </a:bodyPr>
            <a:lstStyle/>
            <a:p>
              <a:pPr lvl="0">
                <a:defRPr sz="2800">
                  <a:solidFill>
                    <a:srgbClr val="FFFFFF"/>
                  </a:solidFill>
                  <a:latin typeface="Arial Black"/>
                  <a:ea typeface="Arial Black"/>
                  <a:cs typeface="Arial Black"/>
                  <a:sym typeface="Arial Black"/>
                </a:defRPr>
              </a:pPr>
            </a:p>
          </p:txBody>
        </p:sp>
        <p:sp>
          <p:nvSpPr>
            <p:cNvPr id="70" name="Shape 70"/>
            <p:cNvSpPr/>
            <p:nvPr/>
          </p:nvSpPr>
          <p:spPr>
            <a:xfrm>
              <a:off x="0" y="589279"/>
              <a:ext cx="2743200" cy="1107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800">
                  <a:solidFill>
                    <a:srgbClr val="FFFFFF"/>
                  </a:solidFill>
                  <a:latin typeface="Arial Black"/>
                  <a:ea typeface="Arial Black"/>
                  <a:cs typeface="Arial Black"/>
                  <a:sym typeface="Arial Black"/>
                </a:defRPr>
              </a:lvl1pPr>
            </a:lstStyle>
            <a:p>
              <a:pPr lvl="0">
                <a:defRPr sz="1800">
                  <a:solidFill>
                    <a:srgbClr val="000000"/>
                  </a:solidFill>
                </a:defRPr>
              </a:pPr>
              <a:r>
                <a:rPr sz="2800">
                  <a:solidFill>
                    <a:srgbClr val="FFFFFF"/>
                  </a:solidFill>
                </a:rPr>
                <a:t>Actual Sentences</a:t>
              </a:r>
            </a:p>
          </p:txBody>
        </p:sp>
      </p:grpSp>
      <p:grpSp>
        <p:nvGrpSpPr>
          <p:cNvPr id="74" name="Group 74"/>
          <p:cNvGrpSpPr/>
          <p:nvPr/>
        </p:nvGrpSpPr>
        <p:grpSpPr>
          <a:xfrm>
            <a:off x="1371600" y="5105400"/>
            <a:ext cx="2667000" cy="1752600"/>
            <a:chOff x="0" y="0"/>
            <a:chExt cx="2667000" cy="1752600"/>
          </a:xfrm>
        </p:grpSpPr>
        <p:sp>
          <p:nvSpPr>
            <p:cNvPr id="72" name="Shape 72"/>
            <p:cNvSpPr/>
            <p:nvPr/>
          </p:nvSpPr>
          <p:spPr>
            <a:xfrm>
              <a:off x="0" y="0"/>
              <a:ext cx="2667000" cy="1752600"/>
            </a:xfrm>
            <a:prstGeom prst="rect">
              <a:avLst/>
            </a:prstGeom>
            <a:solidFill>
              <a:srgbClr val="254061"/>
            </a:solidFill>
            <a:ln w="25400" cap="flat">
              <a:solidFill>
                <a:srgbClr val="254061"/>
              </a:solidFill>
              <a:prstDash val="solid"/>
              <a:round/>
            </a:ln>
            <a:effectLst/>
          </p:spPr>
          <p:txBody>
            <a:bodyPr wrap="square" lIns="0" tIns="0" rIns="0" bIns="0" numCol="1" anchor="ctr">
              <a:noAutofit/>
            </a:bodyPr>
            <a:lstStyle/>
            <a:p>
              <a:pPr lvl="0">
                <a:defRPr sz="2800">
                  <a:solidFill>
                    <a:srgbClr val="FFFFFF"/>
                  </a:solidFill>
                  <a:latin typeface="Arial Black"/>
                  <a:ea typeface="Arial Black"/>
                  <a:cs typeface="Arial Black"/>
                  <a:sym typeface="Arial Black"/>
                </a:defRPr>
              </a:pPr>
            </a:p>
          </p:txBody>
        </p:sp>
        <p:sp>
          <p:nvSpPr>
            <p:cNvPr id="73" name="Shape 73"/>
            <p:cNvSpPr/>
            <p:nvPr/>
          </p:nvSpPr>
          <p:spPr>
            <a:xfrm>
              <a:off x="0" y="322580"/>
              <a:ext cx="2667000" cy="1107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800">
                  <a:solidFill>
                    <a:srgbClr val="FFFFFF"/>
                  </a:solidFill>
                  <a:latin typeface="Arial Black"/>
                  <a:ea typeface="Arial Black"/>
                  <a:cs typeface="Arial Black"/>
                  <a:sym typeface="Arial Black"/>
                </a:defRPr>
              </a:lvl1pPr>
            </a:lstStyle>
            <a:p>
              <a:pPr lvl="0">
                <a:defRPr sz="1800">
                  <a:solidFill>
                    <a:srgbClr val="000000"/>
                  </a:solidFill>
                </a:defRPr>
              </a:pPr>
              <a:r>
                <a:rPr sz="2800">
                  <a:solidFill>
                    <a:srgbClr val="FFFFFF"/>
                  </a:solidFill>
                </a:rPr>
                <a:t>Combined Sentences</a:t>
              </a:r>
            </a:p>
          </p:txBody>
        </p:sp>
      </p:grpSp>
      <p:sp>
        <p:nvSpPr>
          <p:cNvPr id="75" name="Shape 75"/>
          <p:cNvSpPr/>
          <p:nvPr/>
        </p:nvSpPr>
        <p:spPr>
          <a:xfrm>
            <a:off x="4038600" y="1219200"/>
            <a:ext cx="1371600" cy="914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0000"/>
                </a:solidFill>
              </a:defRPr>
            </a:pPr>
          </a:p>
        </p:txBody>
      </p:sp>
      <p:sp>
        <p:nvSpPr>
          <p:cNvPr id="76" name="Shape 76"/>
          <p:cNvSpPr/>
          <p:nvPr/>
        </p:nvSpPr>
        <p:spPr>
          <a:xfrm>
            <a:off x="4191000" y="3048000"/>
            <a:ext cx="1295400" cy="1295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77" name="Shape 77"/>
          <p:cNvSpPr/>
          <p:nvPr/>
        </p:nvSpPr>
        <p:spPr>
          <a:xfrm>
            <a:off x="5486400" y="2971800"/>
            <a:ext cx="1295400" cy="838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78" name="Shape 78"/>
          <p:cNvSpPr/>
          <p:nvPr/>
        </p:nvSpPr>
        <p:spPr>
          <a:xfrm>
            <a:off x="6858000" y="3429000"/>
            <a:ext cx="1295400" cy="838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0000"/>
            </a:solidFill>
            <a:round/>
          </a:ln>
        </p:spPr>
        <p:txBody>
          <a:bodyPr lIns="0" tIns="0" rIns="0" bIns="0" anchor="ctr"/>
          <a:lstStyle/>
          <a:p>
            <a:pPr lvl="0" algn="ctr">
              <a:defRPr>
                <a:solidFill>
                  <a:srgbClr val="FFFFFF"/>
                </a:solidFill>
              </a:defRPr>
            </a:pPr>
          </a:p>
        </p:txBody>
      </p:sp>
      <p:sp>
        <p:nvSpPr>
          <p:cNvPr id="79" name="Shape 79"/>
          <p:cNvSpPr/>
          <p:nvPr/>
        </p:nvSpPr>
        <p:spPr>
          <a:xfrm>
            <a:off x="4648200" y="1752600"/>
            <a:ext cx="76201" cy="3429001"/>
          </a:xfrm>
          <a:prstGeom prst="line">
            <a:avLst/>
          </a:prstGeom>
          <a:ln>
            <a:solidFill>
              <a:srgbClr val="00B0F0"/>
            </a:solidFill>
            <a:round/>
            <a:tailEnd type="triangle"/>
          </a:ln>
        </p:spPr>
        <p:txBody>
          <a:bodyPr lIns="0" tIns="0" rIns="0" bIns="0"/>
          <a:lstStyle/>
          <a:p>
            <a:pPr lvl="0" defTabSz="457200">
              <a:defRPr sz="1200">
                <a:latin typeface="+mn-lt"/>
                <a:ea typeface="+mn-ea"/>
                <a:cs typeface="+mn-cs"/>
                <a:sym typeface="Helvetica"/>
              </a:defRPr>
            </a:pPr>
          </a:p>
        </p:txBody>
      </p:sp>
      <p:sp>
        <p:nvSpPr>
          <p:cNvPr id="80" name="Shape 80"/>
          <p:cNvSpPr/>
          <p:nvPr/>
        </p:nvSpPr>
        <p:spPr>
          <a:xfrm flipH="1">
            <a:off x="4876799" y="3429000"/>
            <a:ext cx="1066802" cy="2057400"/>
          </a:xfrm>
          <a:prstGeom prst="line">
            <a:avLst/>
          </a:prstGeom>
          <a:ln>
            <a:solidFill>
              <a:srgbClr val="00B0F0"/>
            </a:solidFill>
            <a:round/>
            <a:tailEnd type="triangle"/>
          </a:ln>
        </p:spPr>
        <p:txBody>
          <a:bodyPr lIns="0" tIns="0" rIns="0" bIns="0"/>
          <a:lstStyle/>
          <a:p>
            <a:pPr lvl="0" defTabSz="457200">
              <a:defRPr sz="1200">
                <a:latin typeface="+mn-lt"/>
                <a:ea typeface="+mn-ea"/>
                <a:cs typeface="+mn-cs"/>
                <a:sym typeface="Helvetica"/>
              </a:defRPr>
            </a:pPr>
          </a:p>
        </p:txBody>
      </p:sp>
      <p:sp>
        <p:nvSpPr>
          <p:cNvPr id="81" name="Shape 81"/>
          <p:cNvSpPr/>
          <p:nvPr/>
        </p:nvSpPr>
        <p:spPr>
          <a:xfrm>
            <a:off x="4495800" y="3581400"/>
            <a:ext cx="228601" cy="2362200"/>
          </a:xfrm>
          <a:prstGeom prst="line">
            <a:avLst/>
          </a:prstGeom>
          <a:ln>
            <a:solidFill>
              <a:srgbClr val="00B0F0"/>
            </a:solidFill>
            <a:round/>
            <a:tailEnd type="triangle"/>
          </a:ln>
        </p:spPr>
        <p:txBody>
          <a:bodyPr lIns="0" tIns="0" rIns="0" bIns="0"/>
          <a:lstStyle/>
          <a:p>
            <a:pPr lvl="0" defTabSz="457200">
              <a:defRPr sz="1200">
                <a:latin typeface="+mn-lt"/>
                <a:ea typeface="+mn-ea"/>
                <a:cs typeface="+mn-cs"/>
                <a:sym typeface="Helvetica"/>
              </a:defRPr>
            </a:pPr>
          </a:p>
        </p:txBody>
      </p:sp>
      <p:sp>
        <p:nvSpPr>
          <p:cNvPr id="82" name="Shape 82"/>
          <p:cNvSpPr/>
          <p:nvPr/>
        </p:nvSpPr>
        <p:spPr>
          <a:xfrm flipH="1">
            <a:off x="7315199" y="3733800"/>
            <a:ext cx="76201" cy="1828801"/>
          </a:xfrm>
          <a:prstGeom prst="line">
            <a:avLst/>
          </a:prstGeom>
          <a:ln>
            <a:solidFill>
              <a:srgbClr val="00B0F0"/>
            </a:solidFill>
            <a:round/>
            <a:tailEnd type="triangle"/>
          </a:ln>
        </p:spPr>
        <p:txBody>
          <a:bodyPr lIns="0" tIns="0" rIns="0" bIns="0"/>
          <a:lstStyle/>
          <a:p>
            <a:pPr lvl="0" defTabSz="457200">
              <a:defRPr sz="1200">
                <a:latin typeface="+mn-lt"/>
                <a:ea typeface="+mn-ea"/>
                <a:cs typeface="+mn-cs"/>
                <a:sym typeface="Helvetica"/>
              </a:defRPr>
            </a:pPr>
          </a:p>
        </p:txBody>
      </p:sp>
      <p:sp>
        <p:nvSpPr>
          <p:cNvPr id="83" name="Shape 83"/>
          <p:cNvSpPr/>
          <p:nvPr/>
        </p:nvSpPr>
        <p:spPr>
          <a:xfrm>
            <a:off x="1295400" y="4114799"/>
            <a:ext cx="2057400" cy="5613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3200">
                <a:solidFill>
                  <a:srgbClr val="254061"/>
                </a:solidFill>
              </a:defRPr>
            </a:lvl1pPr>
          </a:lstStyle>
          <a:p>
            <a:pPr lvl="0">
              <a:defRPr b="0" sz="1800">
                <a:solidFill>
                  <a:srgbClr val="000000"/>
                </a:solidFill>
              </a:defRPr>
            </a:pPr>
            <a:r>
              <a:rPr b="1" sz="3200">
                <a:solidFill>
                  <a:srgbClr val="254061"/>
                </a:solidFill>
              </a:rPr>
              <a:t>Summary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ppt_x"/>
                                          </p:val>
                                        </p:tav>
                                        <p:tav tm="100000">
                                          <p:val>
                                            <p:strVal val="#ppt_x"/>
                                          </p:val>
                                        </p:tav>
                                      </p:tavLst>
                                    </p:anim>
                                    <p:anim calcmode="lin" valueType="num">
                                      <p:cBhvr>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64"/>
                                        </p:tgtEl>
                                        <p:attrNameLst>
                                          <p:attrName>style.visibility</p:attrName>
                                        </p:attrNameLst>
                                      </p:cBhvr>
                                      <p:to>
                                        <p:strVal val="visible"/>
                                      </p:to>
                                    </p:se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65"/>
                                        </p:tgtEl>
                                        <p:attrNameLst>
                                          <p:attrName>style.visibility</p:attrName>
                                        </p:attrNameLst>
                                      </p:cBhvr>
                                      <p:to>
                                        <p:strVal val="visible"/>
                                      </p:to>
                                    </p:set>
                                    <p:anim calcmode="lin" valueType="num">
                                      <p:cBhvr>
                                        <p:cTn id="19" dur="500" fill="hold"/>
                                        <p:tgtEl>
                                          <p:spTgt spid="65"/>
                                        </p:tgtEl>
                                        <p:attrNameLst>
                                          <p:attrName>ppt_x</p:attrName>
                                        </p:attrNameLst>
                                      </p:cBhvr>
                                      <p:tavLst>
                                        <p:tav tm="0">
                                          <p:val>
                                            <p:strVal val="#ppt_x"/>
                                          </p:val>
                                        </p:tav>
                                        <p:tav tm="100000">
                                          <p:val>
                                            <p:strVal val="#ppt_x"/>
                                          </p:val>
                                        </p:tav>
                                      </p:tavLst>
                                    </p:anim>
                                    <p:anim calcmode="lin" valueType="num">
                                      <p:cBhvr>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4" fill="hold">
                                  <p:stCondLst>
                                    <p:cond delay="0"/>
                                  </p:stCondLst>
                                  <p:iterate type="el" backwards="0">
                                    <p:tmAbs val="0"/>
                                  </p:iterate>
                                  <p:childTnLst>
                                    <p:set>
                                      <p:cBhvr>
                                        <p:cTn id="24" fill="hold"/>
                                        <p:tgtEl>
                                          <p:spTgt spid="66"/>
                                        </p:tgtEl>
                                        <p:attrNameLst>
                                          <p:attrName>style.visibility</p:attrName>
                                        </p:attrNameLst>
                                      </p:cBhvr>
                                      <p:to>
                                        <p:strVal val="visible"/>
                                      </p:to>
                                    </p:set>
                                    <p:anim calcmode="lin" valueType="num">
                                      <p:cBhvr>
                                        <p:cTn id="25" dur="500" fill="hold"/>
                                        <p:tgtEl>
                                          <p:spTgt spid="66"/>
                                        </p:tgtEl>
                                        <p:attrNameLst>
                                          <p:attrName>ppt_x</p:attrName>
                                        </p:attrNameLst>
                                      </p:cBhvr>
                                      <p:tavLst>
                                        <p:tav tm="0">
                                          <p:val>
                                            <p:strVal val="#ppt_x"/>
                                          </p:val>
                                        </p:tav>
                                        <p:tav tm="100000">
                                          <p:val>
                                            <p:strVal val="#ppt_x"/>
                                          </p:val>
                                        </p:tav>
                                      </p:tavLst>
                                    </p:anim>
                                    <p:anim calcmode="lin" valueType="num">
                                      <p:cBhvr>
                                        <p:cTn id="2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4" presetID="2" grpId="5" fill="hold">
                                  <p:stCondLst>
                                    <p:cond delay="0"/>
                                  </p:stCondLst>
                                  <p:iterate type="el" backwards="0">
                                    <p:tmAbs val="0"/>
                                  </p:iterate>
                                  <p:childTnLst>
                                    <p:set>
                                      <p:cBhvr>
                                        <p:cTn id="30" fill="hold"/>
                                        <p:tgtEl>
                                          <p:spTgt spid="67"/>
                                        </p:tgtEl>
                                        <p:attrNameLst>
                                          <p:attrName>style.visibility</p:attrName>
                                        </p:attrNameLst>
                                      </p:cBhvr>
                                      <p:to>
                                        <p:strVal val="visible"/>
                                      </p:to>
                                    </p:set>
                                    <p:anim calcmode="lin" valueType="num">
                                      <p:cBhvr>
                                        <p:cTn id="31" dur="500" fill="hold"/>
                                        <p:tgtEl>
                                          <p:spTgt spid="67"/>
                                        </p:tgtEl>
                                        <p:attrNameLst>
                                          <p:attrName>ppt_x</p:attrName>
                                        </p:attrNameLst>
                                      </p:cBhvr>
                                      <p:tavLst>
                                        <p:tav tm="0">
                                          <p:val>
                                            <p:strVal val="#ppt_x"/>
                                          </p:val>
                                        </p:tav>
                                        <p:tav tm="100000">
                                          <p:val>
                                            <p:strVal val="#ppt_x"/>
                                          </p:val>
                                        </p:tav>
                                      </p:tavLst>
                                    </p:anim>
                                    <p:anim calcmode="lin" valueType="num">
                                      <p:cBhvr>
                                        <p:cTn id="3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4" presetID="2" grpId="6" fill="hold">
                                  <p:stCondLst>
                                    <p:cond delay="0"/>
                                  </p:stCondLst>
                                  <p:iterate type="el" backwards="0">
                                    <p:tmAbs val="0"/>
                                  </p:iterate>
                                  <p:childTnLst>
                                    <p:set>
                                      <p:cBhvr>
                                        <p:cTn id="36" fill="hold"/>
                                        <p:tgtEl>
                                          <p:spTgt spid="68"/>
                                        </p:tgtEl>
                                        <p:attrNameLst>
                                          <p:attrName>style.visibility</p:attrName>
                                        </p:attrNameLst>
                                      </p:cBhvr>
                                      <p:to>
                                        <p:strVal val="visible"/>
                                      </p:to>
                                    </p:se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 grpId="1"/>
      <p:bldP build="whole" bldLvl="1" animBg="1" rev="0" advAuto="0" spid="68" grpId="6"/>
      <p:bldP build="whole" bldLvl="1" animBg="1" rev="0" advAuto="0" spid="67" grpId="5"/>
      <p:bldP build="whole" bldLvl="1" animBg="1" rev="0" advAuto="0" spid="64" grpId="2"/>
      <p:bldP build="whole" bldLvl="1" animBg="1" rev="0" advAuto="0" spid="65" grpId="3"/>
      <p:bldP build="whole" bldLvl="1" animBg="1" rev="0" advAuto="0" spid="66"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122031"/>
                </a:solidFill>
              </a:defRPr>
            </a:lvl1pPr>
          </a:lstStyle>
          <a:p>
            <a:pPr lvl="0">
              <a:defRPr sz="1800">
                <a:solidFill>
                  <a:srgbClr val="000000"/>
                </a:solidFill>
              </a:defRPr>
            </a:pPr>
            <a:r>
              <a:rPr sz="4400">
                <a:solidFill>
                  <a:srgbClr val="122031"/>
                </a:solidFill>
              </a:rPr>
              <a:t>Annotating—An Example                     </a:t>
            </a:r>
          </a:p>
        </p:txBody>
      </p:sp>
      <p:graphicFrame>
        <p:nvGraphicFramePr>
          <p:cNvPr id="88" name="Table 88"/>
          <p:cNvGraphicFramePr/>
          <p:nvPr/>
        </p:nvGraphicFramePr>
        <p:xfrm>
          <a:off x="457200" y="1600200"/>
          <a:ext cx="8229600" cy="530383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90800"/>
                <a:gridCol w="5638800"/>
              </a:tblGrid>
              <a:tr h="4786312">
                <a:tc>
                  <a:txBody>
                    <a:bodyPr/>
                    <a:lstStyle/>
                    <a:p>
                      <a:pPr lvl="0" algn="l">
                        <a:spcBef>
                          <a:spcPts val="400"/>
                        </a:spcBef>
                        <a:defRPr b="0" i="0" sz="1800"/>
                      </a:pPr>
                      <a:r>
                        <a:rPr sz="2800">
                          <a:solidFill>
                            <a:srgbClr val="C0504D"/>
                          </a:solidFill>
                          <a:latin typeface="Arial"/>
                          <a:ea typeface="Arial"/>
                          <a:cs typeface="Arial"/>
                          <a:sym typeface="Arial"/>
                        </a:rPr>
                        <a:t/>
                      </a:r>
                    </a:p>
                  </a:txBody>
                  <a:tcPr marL="45723" marR="45723" marT="45723" marB="45723" anchor="t" anchorCtr="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l">
                        <a:spcBef>
                          <a:spcPts val="600"/>
                        </a:spcBef>
                        <a:defRPr b="0" i="0" sz="1800"/>
                      </a:pPr>
                      <a:r>
                        <a:rPr sz="2800">
                          <a:solidFill>
                            <a:srgbClr val="FF0066"/>
                          </a:solidFill>
                          <a:latin typeface="Arial"/>
                          <a:ea typeface="Arial"/>
                          <a:cs typeface="Arial"/>
                          <a:sym typeface="Arial"/>
                        </a:rPr>
                        <a:t>Isaac Newton</a:t>
                      </a:r>
                      <a:r>
                        <a:rPr sz="2800">
                          <a:solidFill>
                            <a:srgbClr val="122031"/>
                          </a:solidFill>
                          <a:latin typeface="Arial"/>
                          <a:ea typeface="Arial"/>
                          <a:cs typeface="Arial"/>
                          <a:sym typeface="Arial"/>
                        </a:rPr>
                        <a:t>, a </a:t>
                      </a:r>
                      <a:r>
                        <a:rPr sz="2800">
                          <a:solidFill>
                            <a:srgbClr val="FF0066"/>
                          </a:solidFill>
                          <a:latin typeface="Arial"/>
                          <a:ea typeface="Arial"/>
                          <a:cs typeface="Arial"/>
                          <a:sym typeface="Arial"/>
                        </a:rPr>
                        <a:t>17</a:t>
                      </a:r>
                      <a:r>
                        <a:rPr baseline="30000" sz="2800">
                          <a:solidFill>
                            <a:srgbClr val="FF0066"/>
                          </a:solidFill>
                          <a:latin typeface="Arial"/>
                          <a:ea typeface="Arial"/>
                          <a:cs typeface="Arial"/>
                          <a:sym typeface="Arial"/>
                        </a:rPr>
                        <a:t>th</a:t>
                      </a:r>
                      <a:r>
                        <a:rPr sz="2800">
                          <a:latin typeface="Arial"/>
                          <a:ea typeface="Arial"/>
                          <a:cs typeface="Arial"/>
                          <a:sym typeface="Arial"/>
                        </a:rPr>
                        <a:t> </a:t>
                      </a:r>
                      <a:r>
                        <a:rPr sz="2800">
                          <a:solidFill>
                            <a:srgbClr val="FF0066"/>
                          </a:solidFill>
                          <a:latin typeface="Arial"/>
                          <a:ea typeface="Arial"/>
                          <a:cs typeface="Arial"/>
                          <a:sym typeface="Arial"/>
                        </a:rPr>
                        <a:t>century scientist</a:t>
                      </a:r>
                      <a:r>
                        <a:rPr sz="2800">
                          <a:latin typeface="Arial"/>
                          <a:ea typeface="Arial"/>
                          <a:cs typeface="Arial"/>
                          <a:sym typeface="Arial"/>
                        </a:rPr>
                        <a:t> </a:t>
                      </a:r>
                      <a:r>
                        <a:rPr sz="2800">
                          <a:solidFill>
                            <a:srgbClr val="FF0066"/>
                          </a:solidFill>
                          <a:latin typeface="Arial"/>
                          <a:ea typeface="Arial"/>
                          <a:cs typeface="Arial"/>
                          <a:sym typeface="Arial"/>
                        </a:rPr>
                        <a:t>put</a:t>
                      </a:r>
                      <a:r>
                        <a:rPr sz="2800">
                          <a:latin typeface="Arial"/>
                          <a:ea typeface="Arial"/>
                          <a:cs typeface="Arial"/>
                          <a:sym typeface="Arial"/>
                        </a:rPr>
                        <a:t> forth </a:t>
                      </a:r>
                      <a:r>
                        <a:rPr sz="2800">
                          <a:solidFill>
                            <a:srgbClr val="FF0066"/>
                          </a:solidFill>
                          <a:latin typeface="Arial"/>
                          <a:ea typeface="Arial"/>
                          <a:cs typeface="Arial"/>
                          <a:sym typeface="Arial"/>
                        </a:rPr>
                        <a:t>three laws</a:t>
                      </a:r>
                      <a:r>
                        <a:rPr sz="2800">
                          <a:latin typeface="Arial"/>
                          <a:ea typeface="Arial"/>
                          <a:cs typeface="Arial"/>
                          <a:sym typeface="Arial"/>
                        </a:rPr>
                        <a:t> </a:t>
                      </a:r>
                      <a:r>
                        <a:rPr sz="2800">
                          <a:solidFill>
                            <a:srgbClr val="122031"/>
                          </a:solidFill>
                          <a:latin typeface="Arial"/>
                          <a:ea typeface="Arial"/>
                          <a:cs typeface="Arial"/>
                          <a:sym typeface="Arial"/>
                        </a:rPr>
                        <a:t>which</a:t>
                      </a:r>
                      <a:r>
                        <a:rPr sz="2800">
                          <a:latin typeface="Arial"/>
                          <a:ea typeface="Arial"/>
                          <a:cs typeface="Arial"/>
                          <a:sym typeface="Arial"/>
                        </a:rPr>
                        <a:t> </a:t>
                      </a:r>
                      <a:r>
                        <a:rPr sz="2800">
                          <a:solidFill>
                            <a:srgbClr val="FF0066"/>
                          </a:solidFill>
                          <a:latin typeface="Arial"/>
                          <a:ea typeface="Arial"/>
                          <a:cs typeface="Arial"/>
                          <a:sym typeface="Arial"/>
                        </a:rPr>
                        <a:t>explain</a:t>
                      </a:r>
                      <a:r>
                        <a:rPr sz="2800">
                          <a:latin typeface="Arial"/>
                          <a:ea typeface="Arial"/>
                          <a:cs typeface="Arial"/>
                          <a:sym typeface="Arial"/>
                        </a:rPr>
                        <a:t> </a:t>
                      </a:r>
                      <a:r>
                        <a:rPr sz="2800">
                          <a:solidFill>
                            <a:srgbClr val="FF0066"/>
                          </a:solidFill>
                          <a:latin typeface="Arial"/>
                          <a:ea typeface="Arial"/>
                          <a:cs typeface="Arial"/>
                          <a:sym typeface="Arial"/>
                        </a:rPr>
                        <a:t>why objects move</a:t>
                      </a:r>
                      <a:r>
                        <a:rPr sz="2800">
                          <a:solidFill>
                            <a:srgbClr val="122031"/>
                          </a:solidFill>
                          <a:latin typeface="Arial"/>
                          <a:ea typeface="Arial"/>
                          <a:cs typeface="Arial"/>
                          <a:sym typeface="Arial"/>
                        </a:rPr>
                        <a:t> (or don’t move) as they do.  </a:t>
                      </a:r>
                      <a:r>
                        <a:rPr sz="2800">
                          <a:solidFill>
                            <a:srgbClr val="FF0066"/>
                          </a:solidFill>
                          <a:latin typeface="Arial"/>
                          <a:ea typeface="Arial"/>
                          <a:cs typeface="Arial"/>
                          <a:sym typeface="Arial"/>
                        </a:rPr>
                        <a:t>These</a:t>
                      </a:r>
                      <a:r>
                        <a:rPr sz="2800">
                          <a:latin typeface="Arial"/>
                          <a:ea typeface="Arial"/>
                          <a:cs typeface="Arial"/>
                          <a:sym typeface="Arial"/>
                        </a:rPr>
                        <a:t> </a:t>
                      </a:r>
                      <a:r>
                        <a:rPr sz="2800">
                          <a:solidFill>
                            <a:srgbClr val="FF0066"/>
                          </a:solidFill>
                          <a:latin typeface="Arial"/>
                          <a:ea typeface="Arial"/>
                          <a:cs typeface="Arial"/>
                          <a:sym typeface="Arial"/>
                        </a:rPr>
                        <a:t>three laws</a:t>
                      </a:r>
                      <a:r>
                        <a:rPr sz="2800">
                          <a:latin typeface="Arial"/>
                          <a:ea typeface="Arial"/>
                          <a:cs typeface="Arial"/>
                          <a:sym typeface="Arial"/>
                        </a:rPr>
                        <a:t> </a:t>
                      </a:r>
                      <a:r>
                        <a:rPr sz="2800">
                          <a:solidFill>
                            <a:srgbClr val="122031"/>
                          </a:solidFill>
                          <a:latin typeface="Arial"/>
                          <a:ea typeface="Arial"/>
                          <a:cs typeface="Arial"/>
                          <a:sym typeface="Arial"/>
                        </a:rPr>
                        <a:t>have become </a:t>
                      </a:r>
                      <a:r>
                        <a:rPr sz="2800">
                          <a:solidFill>
                            <a:srgbClr val="FF0066"/>
                          </a:solidFill>
                          <a:latin typeface="Arial"/>
                          <a:ea typeface="Arial"/>
                          <a:cs typeface="Arial"/>
                          <a:sym typeface="Arial"/>
                        </a:rPr>
                        <a:t>known </a:t>
                      </a:r>
                      <a:r>
                        <a:rPr sz="2800">
                          <a:solidFill>
                            <a:srgbClr val="122031"/>
                          </a:solidFill>
                          <a:latin typeface="Arial"/>
                          <a:ea typeface="Arial"/>
                          <a:cs typeface="Arial"/>
                          <a:sym typeface="Arial"/>
                        </a:rPr>
                        <a:t>as</a:t>
                      </a:r>
                      <a:r>
                        <a:rPr sz="2800">
                          <a:latin typeface="Arial"/>
                          <a:ea typeface="Arial"/>
                          <a:cs typeface="Arial"/>
                          <a:sym typeface="Arial"/>
                        </a:rPr>
                        <a:t> </a:t>
                      </a:r>
                      <a:r>
                        <a:rPr sz="2800">
                          <a:solidFill>
                            <a:srgbClr val="FF0066"/>
                          </a:solidFill>
                          <a:latin typeface="Arial"/>
                          <a:ea typeface="Arial"/>
                          <a:cs typeface="Arial"/>
                          <a:sym typeface="Arial"/>
                        </a:rPr>
                        <a:t>Newton’s laws of motion</a:t>
                      </a:r>
                      <a:r>
                        <a:rPr sz="2800">
                          <a:latin typeface="Arial"/>
                          <a:ea typeface="Arial"/>
                          <a:cs typeface="Arial"/>
                          <a:sym typeface="Arial"/>
                        </a:rPr>
                        <a:t>.  </a:t>
                      </a:r>
                      <a:r>
                        <a:rPr sz="2800">
                          <a:solidFill>
                            <a:srgbClr val="FF0066"/>
                          </a:solidFill>
                          <a:latin typeface="Arial"/>
                          <a:ea typeface="Arial"/>
                          <a:cs typeface="Arial"/>
                          <a:sym typeface="Arial"/>
                        </a:rPr>
                        <a:t>While</a:t>
                      </a:r>
                      <a:r>
                        <a:rPr sz="2800">
                          <a:latin typeface="Arial"/>
                          <a:ea typeface="Arial"/>
                          <a:cs typeface="Arial"/>
                          <a:sym typeface="Arial"/>
                        </a:rPr>
                        <a:t> </a:t>
                      </a:r>
                      <a:r>
                        <a:rPr sz="2800">
                          <a:solidFill>
                            <a:srgbClr val="122031"/>
                          </a:solidFill>
                          <a:latin typeface="Arial"/>
                          <a:ea typeface="Arial"/>
                          <a:cs typeface="Arial"/>
                          <a:sym typeface="Arial"/>
                        </a:rPr>
                        <a:t>most</a:t>
                      </a:r>
                      <a:r>
                        <a:rPr sz="2800">
                          <a:latin typeface="Arial"/>
                          <a:ea typeface="Arial"/>
                          <a:cs typeface="Arial"/>
                          <a:sym typeface="Arial"/>
                        </a:rPr>
                        <a:t> </a:t>
                      </a:r>
                      <a:r>
                        <a:rPr sz="2800">
                          <a:solidFill>
                            <a:srgbClr val="FF0066"/>
                          </a:solidFill>
                          <a:latin typeface="Arial"/>
                          <a:ea typeface="Arial"/>
                          <a:cs typeface="Arial"/>
                          <a:sym typeface="Arial"/>
                        </a:rPr>
                        <a:t>people</a:t>
                      </a:r>
                      <a:r>
                        <a:rPr sz="2800">
                          <a:latin typeface="Arial"/>
                          <a:ea typeface="Arial"/>
                          <a:cs typeface="Arial"/>
                          <a:sym typeface="Arial"/>
                        </a:rPr>
                        <a:t> </a:t>
                      </a:r>
                      <a:r>
                        <a:rPr sz="2800">
                          <a:solidFill>
                            <a:srgbClr val="FF0066"/>
                          </a:solidFill>
                          <a:latin typeface="Arial"/>
                          <a:ea typeface="Arial"/>
                          <a:cs typeface="Arial"/>
                          <a:sym typeface="Arial"/>
                        </a:rPr>
                        <a:t>know</a:t>
                      </a:r>
                      <a:r>
                        <a:rPr sz="2800">
                          <a:latin typeface="Arial"/>
                          <a:ea typeface="Arial"/>
                          <a:cs typeface="Arial"/>
                          <a:sym typeface="Arial"/>
                        </a:rPr>
                        <a:t> </a:t>
                      </a:r>
                      <a:r>
                        <a:rPr sz="2800">
                          <a:solidFill>
                            <a:srgbClr val="122031"/>
                          </a:solidFill>
                          <a:latin typeface="Arial"/>
                          <a:ea typeface="Arial"/>
                          <a:cs typeface="Arial"/>
                          <a:sym typeface="Arial"/>
                        </a:rPr>
                        <a:t>what </a:t>
                      </a:r>
                      <a:r>
                        <a:rPr sz="2800">
                          <a:solidFill>
                            <a:srgbClr val="FF0066"/>
                          </a:solidFill>
                          <a:latin typeface="Arial"/>
                          <a:ea typeface="Arial"/>
                          <a:cs typeface="Arial"/>
                          <a:sym typeface="Arial"/>
                        </a:rPr>
                        <a:t>Newton’s laws say</a:t>
                      </a:r>
                      <a:r>
                        <a:rPr sz="2800">
                          <a:latin typeface="Arial"/>
                          <a:ea typeface="Arial"/>
                          <a:cs typeface="Arial"/>
                          <a:sym typeface="Arial"/>
                        </a:rPr>
                        <a:t>, </a:t>
                      </a:r>
                      <a:r>
                        <a:rPr sz="2800">
                          <a:solidFill>
                            <a:srgbClr val="122031"/>
                          </a:solidFill>
                          <a:latin typeface="Arial"/>
                          <a:ea typeface="Arial"/>
                          <a:cs typeface="Arial"/>
                          <a:sym typeface="Arial"/>
                        </a:rPr>
                        <a:t>many</a:t>
                      </a:r>
                      <a:r>
                        <a:rPr sz="2800">
                          <a:latin typeface="Arial"/>
                          <a:ea typeface="Arial"/>
                          <a:cs typeface="Arial"/>
                          <a:sym typeface="Arial"/>
                        </a:rPr>
                        <a:t> </a:t>
                      </a:r>
                      <a:r>
                        <a:rPr sz="2800">
                          <a:solidFill>
                            <a:srgbClr val="FF0066"/>
                          </a:solidFill>
                          <a:latin typeface="Arial"/>
                          <a:ea typeface="Arial"/>
                          <a:cs typeface="Arial"/>
                          <a:sym typeface="Arial"/>
                        </a:rPr>
                        <a:t>people do not know</a:t>
                      </a:r>
                      <a:r>
                        <a:rPr sz="2800">
                          <a:latin typeface="Arial"/>
                          <a:ea typeface="Arial"/>
                          <a:cs typeface="Arial"/>
                          <a:sym typeface="Arial"/>
                        </a:rPr>
                        <a:t> </a:t>
                      </a:r>
                      <a:r>
                        <a:rPr sz="2800">
                          <a:solidFill>
                            <a:srgbClr val="122031"/>
                          </a:solidFill>
                          <a:latin typeface="Arial"/>
                          <a:ea typeface="Arial"/>
                          <a:cs typeface="Arial"/>
                          <a:sym typeface="Arial"/>
                        </a:rPr>
                        <a:t>what</a:t>
                      </a:r>
                      <a:r>
                        <a:rPr sz="2800">
                          <a:latin typeface="Arial"/>
                          <a:ea typeface="Arial"/>
                          <a:cs typeface="Arial"/>
                          <a:sym typeface="Arial"/>
                        </a:rPr>
                        <a:t> </a:t>
                      </a:r>
                      <a:r>
                        <a:rPr sz="2800">
                          <a:solidFill>
                            <a:srgbClr val="FF0066"/>
                          </a:solidFill>
                          <a:latin typeface="Arial"/>
                          <a:ea typeface="Arial"/>
                          <a:cs typeface="Arial"/>
                          <a:sym typeface="Arial"/>
                        </a:rPr>
                        <a:t>they mean</a:t>
                      </a:r>
                      <a:r>
                        <a:rPr sz="2800">
                          <a:latin typeface="Arial"/>
                          <a:ea typeface="Arial"/>
                          <a:cs typeface="Arial"/>
                          <a:sym typeface="Arial"/>
                        </a:rPr>
                        <a:t> </a:t>
                      </a:r>
                      <a:r>
                        <a:rPr sz="2800">
                          <a:solidFill>
                            <a:srgbClr val="122031"/>
                          </a:solidFill>
                          <a:latin typeface="Arial"/>
                          <a:ea typeface="Arial"/>
                          <a:cs typeface="Arial"/>
                          <a:sym typeface="Arial"/>
                        </a:rPr>
                        <a:t>(or </a:t>
                      </a:r>
                      <a:r>
                        <a:rPr sz="2800">
                          <a:latin typeface="Arial"/>
                          <a:ea typeface="Arial"/>
                          <a:cs typeface="Arial"/>
                          <a:sym typeface="Arial"/>
                        </a:rPr>
                        <a:t>simply </a:t>
                      </a:r>
                      <a:r>
                        <a:rPr sz="2800">
                          <a:solidFill>
                            <a:srgbClr val="FF0066"/>
                          </a:solidFill>
                          <a:latin typeface="Arial"/>
                          <a:ea typeface="Arial"/>
                          <a:cs typeface="Arial"/>
                          <a:sym typeface="Arial"/>
                        </a:rPr>
                        <a:t>do not believe</a:t>
                      </a:r>
                      <a:r>
                        <a:rPr sz="2800">
                          <a:latin typeface="Arial"/>
                          <a:ea typeface="Arial"/>
                          <a:cs typeface="Arial"/>
                          <a:sym typeface="Arial"/>
                        </a:rPr>
                        <a:t> </a:t>
                      </a:r>
                      <a:r>
                        <a:rPr sz="2800">
                          <a:solidFill>
                            <a:srgbClr val="122031"/>
                          </a:solidFill>
                          <a:latin typeface="Arial"/>
                          <a:ea typeface="Arial"/>
                          <a:cs typeface="Arial"/>
                          <a:sym typeface="Arial"/>
                        </a:rPr>
                        <a:t>what</a:t>
                      </a:r>
                      <a:r>
                        <a:rPr sz="2800">
                          <a:latin typeface="Arial"/>
                          <a:ea typeface="Arial"/>
                          <a:cs typeface="Arial"/>
                          <a:sym typeface="Arial"/>
                        </a:rPr>
                        <a:t> </a:t>
                      </a:r>
                      <a:r>
                        <a:rPr sz="2800">
                          <a:solidFill>
                            <a:srgbClr val="FF0066"/>
                          </a:solidFill>
                          <a:latin typeface="Arial"/>
                          <a:ea typeface="Arial"/>
                          <a:cs typeface="Arial"/>
                          <a:sym typeface="Arial"/>
                        </a:rPr>
                        <a:t>they</a:t>
                      </a:r>
                      <a:r>
                        <a:rPr sz="2800">
                          <a:latin typeface="Arial"/>
                          <a:ea typeface="Arial"/>
                          <a:cs typeface="Arial"/>
                          <a:sym typeface="Arial"/>
                        </a:rPr>
                        <a:t> </a:t>
                      </a:r>
                      <a:r>
                        <a:rPr sz="2800">
                          <a:solidFill>
                            <a:srgbClr val="FF0066"/>
                          </a:solidFill>
                          <a:latin typeface="Arial"/>
                          <a:ea typeface="Arial"/>
                          <a:cs typeface="Arial"/>
                          <a:sym typeface="Arial"/>
                        </a:rPr>
                        <a:t>mean</a:t>
                      </a:r>
                      <a:r>
                        <a:rPr sz="2800">
                          <a:solidFill>
                            <a:srgbClr val="122031"/>
                          </a:solidFill>
                          <a:latin typeface="Arial"/>
                          <a:ea typeface="Arial"/>
                          <a:cs typeface="Arial"/>
                          <a:sym typeface="Arial"/>
                        </a:rPr>
                        <a:t>).</a:t>
                      </a:r>
                    </a:p>
                  </a:txBody>
                  <a:tcPr marL="45723" marR="45723" marT="45723" marB="45723" anchor="t" anchorCtr="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noFill/>
                  </a:tcPr>
                </a:tc>
              </a:tr>
              <a:tr h="517525">
                <a:tc gridSpan="2">
                  <a:txBody>
                    <a:bodyPr/>
                    <a:lstStyle/>
                    <a:p>
                      <a:pPr lvl="0" algn="l">
                        <a:spcBef>
                          <a:spcPts val="400"/>
                        </a:spcBef>
                        <a:defRPr b="0" i="0" sz="1800"/>
                      </a:pPr>
                      <a:r>
                        <a:rPr sz="2800">
                          <a:latin typeface="Arial"/>
                          <a:ea typeface="Arial"/>
                          <a:cs typeface="Arial"/>
                          <a:sym typeface="Arial"/>
                        </a:rPr>
                        <a:t/>
                      </a:r>
                    </a:p>
                  </a:txBody>
                  <a:tcPr marL="45723" marR="45723" marT="45723" marB="45723" anchor="t" anchorCtr="0" horzOverflow="overflow">
                    <a:lnL w="12700">
                      <a:miter lim="400000"/>
                    </a:lnL>
                    <a:lnR w="12700">
                      <a:miter lim="400000"/>
                    </a:lnR>
                    <a:lnT w="12700">
                      <a:solidFill>
                        <a:srgbClr val="000000"/>
                      </a:solidFill>
                      <a:round/>
                    </a:lnT>
                    <a:lnB w="28575">
                      <a:solidFill>
                        <a:srgbClr val="000000"/>
                      </a:solidFill>
                      <a:round/>
                    </a:lnB>
                    <a:noFill/>
                  </a:tcPr>
                </a:tc>
                <a:tc hMerge="1">
                  <a:tcPr/>
                </a:tc>
              </a:tr>
            </a:tbl>
          </a:graphicData>
        </a:graphic>
      </p:graphicFrame>
      <p:grpSp>
        <p:nvGrpSpPr>
          <p:cNvPr id="91" name="Group 91"/>
          <p:cNvGrpSpPr/>
          <p:nvPr/>
        </p:nvGrpSpPr>
        <p:grpSpPr>
          <a:xfrm>
            <a:off x="533399" y="1600200"/>
            <a:ext cx="2286002" cy="2057400"/>
            <a:chOff x="0" y="0"/>
            <a:chExt cx="2286000" cy="2057400"/>
          </a:xfrm>
        </p:grpSpPr>
        <p:sp>
          <p:nvSpPr>
            <p:cNvPr id="89" name="Shape 89"/>
            <p:cNvSpPr/>
            <p:nvPr/>
          </p:nvSpPr>
          <p:spPr>
            <a:xfrm>
              <a:off x="-1" y="0"/>
              <a:ext cx="2286002" cy="2057400"/>
            </a:xfrm>
            <a:prstGeom prst="rect">
              <a:avLst/>
            </a:prstGeom>
            <a:solidFill>
              <a:srgbClr val="FFFF00"/>
            </a:solidFill>
            <a:ln w="25400" cap="flat">
              <a:solidFill>
                <a:srgbClr val="385D8A"/>
              </a:solidFill>
              <a:prstDash val="solid"/>
              <a:round/>
            </a:ln>
            <a:effectLst/>
          </p:spPr>
          <p:txBody>
            <a:bodyPr wrap="square" lIns="0" tIns="0" rIns="0" bIns="0" numCol="1" anchor="ctr">
              <a:noAutofit/>
            </a:bodyPr>
            <a:lstStyle/>
            <a:p>
              <a:pPr lvl="0">
                <a:spcBef>
                  <a:spcPts val="400"/>
                </a:spcBef>
                <a:defRPr sz="1600">
                  <a:solidFill>
                    <a:srgbClr val="122031"/>
                  </a:solidFill>
                </a:defRPr>
              </a:pPr>
            </a:p>
          </p:txBody>
        </p:sp>
        <p:sp>
          <p:nvSpPr>
            <p:cNvPr id="90" name="Shape 90"/>
            <p:cNvSpPr/>
            <p:nvPr/>
          </p:nvSpPr>
          <p:spPr>
            <a:xfrm>
              <a:off x="-1" y="124459"/>
              <a:ext cx="2286002" cy="18084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spcBef>
                  <a:spcPts val="400"/>
                </a:spcBef>
              </a:pPr>
              <a:r>
                <a:rPr b="1">
                  <a:solidFill>
                    <a:srgbClr val="122031"/>
                  </a:solidFill>
                </a:rPr>
                <a:t>Isaac Newton</a:t>
              </a:r>
              <a:endParaRPr b="1">
                <a:solidFill>
                  <a:srgbClr val="122031"/>
                </a:solidFill>
              </a:endParaRPr>
            </a:p>
            <a:p>
              <a:pPr lvl="0">
                <a:spcBef>
                  <a:spcPts val="300"/>
                </a:spcBef>
              </a:pPr>
              <a:r>
                <a:rPr sz="1600">
                  <a:solidFill>
                    <a:srgbClr val="122031"/>
                  </a:solidFill>
                </a:rPr>
                <a:t>3 laws</a:t>
              </a:r>
              <a:endParaRPr sz="1600">
                <a:solidFill>
                  <a:srgbClr val="122031"/>
                </a:solidFill>
              </a:endParaRPr>
            </a:p>
            <a:p>
              <a:pPr lvl="0">
                <a:spcBef>
                  <a:spcPts val="300"/>
                </a:spcBef>
              </a:pPr>
              <a:r>
                <a:rPr sz="1600">
                  <a:solidFill>
                    <a:srgbClr val="122031"/>
                  </a:solidFill>
                </a:rPr>
                <a:t>Explain</a:t>
              </a:r>
              <a:endParaRPr sz="1600">
                <a:solidFill>
                  <a:srgbClr val="122031"/>
                </a:solidFill>
              </a:endParaRPr>
            </a:p>
            <a:p>
              <a:pPr lvl="0">
                <a:spcBef>
                  <a:spcPts val="300"/>
                </a:spcBef>
              </a:pPr>
              <a:r>
                <a:rPr sz="1600">
                  <a:solidFill>
                    <a:srgbClr val="122031"/>
                  </a:solidFill>
                </a:rPr>
                <a:t>Movement of objects</a:t>
              </a:r>
              <a:endParaRPr sz="1600">
                <a:solidFill>
                  <a:srgbClr val="122031"/>
                </a:solidFill>
              </a:endParaRPr>
            </a:p>
            <a:p>
              <a:pPr lvl="0">
                <a:spcBef>
                  <a:spcPts val="300"/>
                </a:spcBef>
              </a:pPr>
              <a:r>
                <a:rPr sz="1600">
                  <a:solidFill>
                    <a:srgbClr val="122031"/>
                  </a:solidFill>
                </a:rPr>
                <a:t>Laws of motion</a:t>
              </a:r>
              <a:endParaRPr sz="1600">
                <a:solidFill>
                  <a:srgbClr val="122031"/>
                </a:solidFill>
              </a:endParaRPr>
            </a:p>
            <a:p>
              <a:pPr lvl="0">
                <a:spcBef>
                  <a:spcPts val="300"/>
                </a:spcBef>
              </a:pPr>
              <a:r>
                <a:rPr sz="1600">
                  <a:solidFill>
                    <a:srgbClr val="122031"/>
                  </a:solidFill>
                </a:rPr>
                <a:t>Confusing </a:t>
              </a:r>
            </a:p>
          </p:txBody>
        </p:sp>
      </p:grpSp>
      <p:grpSp>
        <p:nvGrpSpPr>
          <p:cNvPr id="94" name="Group 94"/>
          <p:cNvGrpSpPr/>
          <p:nvPr/>
        </p:nvGrpSpPr>
        <p:grpSpPr>
          <a:xfrm>
            <a:off x="609600" y="4038600"/>
            <a:ext cx="2209800" cy="2133600"/>
            <a:chOff x="0" y="0"/>
            <a:chExt cx="2209800" cy="2133600"/>
          </a:xfrm>
        </p:grpSpPr>
        <p:sp>
          <p:nvSpPr>
            <p:cNvPr id="92" name="Shape 92"/>
            <p:cNvSpPr/>
            <p:nvPr/>
          </p:nvSpPr>
          <p:spPr>
            <a:xfrm>
              <a:off x="0" y="0"/>
              <a:ext cx="2209800" cy="2133600"/>
            </a:xfrm>
            <a:prstGeom prst="rect">
              <a:avLst/>
            </a:prstGeom>
            <a:solidFill>
              <a:srgbClr val="FFFF00"/>
            </a:solidFill>
            <a:ln w="25400" cap="flat">
              <a:solidFill>
                <a:srgbClr val="385D8A"/>
              </a:solidFill>
              <a:prstDash val="solid"/>
              <a:round/>
            </a:ln>
            <a:effectLst/>
          </p:spPr>
          <p:txBody>
            <a:bodyPr wrap="square" lIns="0" tIns="0" rIns="0" bIns="0" numCol="1" anchor="ctr">
              <a:noAutofit/>
            </a:bodyPr>
            <a:lstStyle/>
            <a:p>
              <a:pPr lvl="0">
                <a:spcBef>
                  <a:spcPts val="400"/>
                </a:spcBef>
                <a:defRPr>
                  <a:solidFill>
                    <a:srgbClr val="122031"/>
                  </a:solidFill>
                </a:defRPr>
              </a:pPr>
            </a:p>
          </p:txBody>
        </p:sp>
        <p:sp>
          <p:nvSpPr>
            <p:cNvPr id="93" name="Shape 93"/>
            <p:cNvSpPr/>
            <p:nvPr/>
          </p:nvSpPr>
          <p:spPr>
            <a:xfrm>
              <a:off x="0" y="354329"/>
              <a:ext cx="2209800" cy="1424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spcBef>
                  <a:spcPts val="400"/>
                </a:spcBef>
                <a:defRPr>
                  <a:solidFill>
                    <a:srgbClr val="122031"/>
                  </a:solidFill>
                </a:defRPr>
              </a:lvl1pPr>
            </a:lstStyle>
            <a:p>
              <a:pPr lvl="0">
                <a:defRPr>
                  <a:solidFill>
                    <a:srgbClr val="000000"/>
                  </a:solidFill>
                </a:defRPr>
              </a:pPr>
              <a:r>
                <a:rPr>
                  <a:solidFill>
                    <a:srgbClr val="122031"/>
                  </a:solidFill>
                </a:rPr>
                <a:t>Newton’s three laws of motion  which are confusing to some people explain how objects move.</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7" grpId="1" fill="hold">
                                  <p:stCondLst>
                                    <p:cond delay="0"/>
                                  </p:stCondLst>
                                  <p:iterate type="el" backwards="0">
                                    <p:tmAbs val="0"/>
                                  </p:iterate>
                                  <p:childTnLst>
                                    <p:set>
                                      <p:cBhvr>
                                        <p:cTn id="6" fill="hold"/>
                                        <p:tgtEl>
                                          <p:spTgt spid="88"/>
                                        </p:tgtEl>
                                        <p:attrNameLst>
                                          <p:attrName>style.visibility</p:attrName>
                                        </p:attrNameLst>
                                      </p:cBhvr>
                                      <p:to>
                                        <p:strVal val="visible"/>
                                      </p:to>
                                    </p:set>
                                    <p:anim calcmode="lin" valueType="num">
                                      <p:cBhvr>
                                        <p:cTn id="7" dur="5000" fill="hold"/>
                                        <p:tgtEl>
                                          <p:spTgt spid="88"/>
                                        </p:tgtEl>
                                        <p:attrNameLst>
                                          <p:attrName>ppt_x</p:attrName>
                                        </p:attrNameLst>
                                      </p:cBhvr>
                                      <p:tavLst>
                                        <p:tav tm="0">
                                          <p:val>
                                            <p:strVal val="#ppt_x-#ppt_w/2"/>
                                          </p:val>
                                        </p:tav>
                                        <p:tav tm="100000">
                                          <p:val>
                                            <p:strVal val="#ppt_x"/>
                                          </p:val>
                                        </p:tav>
                                      </p:tavLst>
                                    </p:anim>
                                    <p:anim calcmode="lin" valueType="num">
                                      <p:cBhvr>
                                        <p:cTn id="8" dur="5000" fill="hold"/>
                                        <p:tgtEl>
                                          <p:spTgt spid="88"/>
                                        </p:tgtEl>
                                        <p:attrNameLst>
                                          <p:attrName>ppt_y</p:attrName>
                                        </p:attrNameLst>
                                      </p:cBhvr>
                                      <p:tavLst>
                                        <p:tav tm="0">
                                          <p:val>
                                            <p:strVal val="#ppt_y"/>
                                          </p:val>
                                        </p:tav>
                                        <p:tav tm="100000">
                                          <p:val>
                                            <p:strVal val="#ppt_y"/>
                                          </p:val>
                                        </p:tav>
                                      </p:tavLst>
                                    </p:anim>
                                    <p:anim calcmode="lin" valueType="num">
                                      <p:cBhvr>
                                        <p:cTn id="9" dur="5000" fill="hold"/>
                                        <p:tgtEl>
                                          <p:spTgt spid="88"/>
                                        </p:tgtEl>
                                        <p:attrNameLst>
                                          <p:attrName>ppt_w</p:attrName>
                                        </p:attrNameLst>
                                      </p:cBhvr>
                                      <p:tavLst>
                                        <p:tav tm="0">
                                          <p:val>
                                            <p:fltVal val="0"/>
                                          </p:val>
                                        </p:tav>
                                        <p:tav tm="100000">
                                          <p:val>
                                            <p:strVal val="#ppt_w"/>
                                          </p:val>
                                        </p:tav>
                                      </p:tavLst>
                                    </p:anim>
                                    <p:anim calcmode="lin" valueType="num">
                                      <p:cBhvr>
                                        <p:cTn id="10" dur="50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5" grpId="2" fill="hold">
                                  <p:stCondLst>
                                    <p:cond delay="0"/>
                                  </p:stCondLst>
                                  <p:iterate type="el" backwards="0">
                                    <p:tmAbs val="0"/>
                                  </p:iterate>
                                  <p:childTnLst>
                                    <p:set>
                                      <p:cBhvr>
                                        <p:cTn id="14" fill="hold"/>
                                        <p:tgtEl>
                                          <p:spTgt spid="91"/>
                                        </p:tgtEl>
                                        <p:attrNameLst>
                                          <p:attrName>style.visibility</p:attrName>
                                        </p:attrNameLst>
                                      </p:cBhvr>
                                      <p:to>
                                        <p:strVal val="visible"/>
                                      </p:to>
                                    </p:set>
                                    <p:anim calcmode="lin" valueType="num">
                                      <p:cBhvr>
                                        <p:cTn id="15" dur="2000" fill="hold"/>
                                        <p:tgtEl>
                                          <p:spTgt spid="91"/>
                                        </p:tgtEl>
                                        <p:attrNameLst>
                                          <p:attrName>ppt_w</p:attrName>
                                        </p:attrNameLst>
                                      </p:cBhvr>
                                      <p:tavLst>
                                        <p:tav tm="0">
                                          <p:val>
                                            <p:fltVal val="0"/>
                                          </p:val>
                                        </p:tav>
                                        <p:tav tm="100000">
                                          <p:val>
                                            <p:strVal val="#ppt_w"/>
                                          </p:val>
                                        </p:tav>
                                      </p:tavLst>
                                    </p:anim>
                                    <p:anim calcmode="lin" valueType="num">
                                      <p:cBhvr>
                                        <p:cTn id="16" dur="2000" fill="hold"/>
                                        <p:tgtEl>
                                          <p:spTgt spid="91"/>
                                        </p:tgtEl>
                                        <p:attrNameLst>
                                          <p:attrName>ppt_h</p:attrName>
                                        </p:attrNameLst>
                                      </p:cBhvr>
                                      <p:tavLst>
                                        <p:tav tm="0">
                                          <p:val>
                                            <p:fltVal val="0"/>
                                          </p:val>
                                        </p:tav>
                                        <p:tav tm="100000">
                                          <p:val>
                                            <p:strVal val="#ppt_h"/>
                                          </p:val>
                                        </p:tav>
                                      </p:tavLst>
                                    </p:anim>
                                    <p:anim calcmode="lin" valueType="num">
                                      <p:cBhvr>
                                        <p:cTn id="17" dur="2000" fill="hold"/>
                                        <p:tgtEl>
                                          <p:spTgt spid="91"/>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5" grpId="3" fill="hold">
                                  <p:stCondLst>
                                    <p:cond delay="0"/>
                                  </p:stCondLst>
                                  <p:iterate type="el" backwards="0">
                                    <p:tmAbs val="0"/>
                                  </p:iterate>
                                  <p:childTnLst>
                                    <p:set>
                                      <p:cBhvr>
                                        <p:cTn id="22" fill="hold"/>
                                        <p:tgtEl>
                                          <p:spTgt spid="94"/>
                                        </p:tgtEl>
                                        <p:attrNameLst>
                                          <p:attrName>style.visibility</p:attrName>
                                        </p:attrNameLst>
                                      </p:cBhvr>
                                      <p:to>
                                        <p:strVal val="visible"/>
                                      </p:to>
                                    </p:set>
                                    <p:anim calcmode="lin" valueType="num">
                                      <p:cBhvr>
                                        <p:cTn id="23" dur="2000" fill="hold"/>
                                        <p:tgtEl>
                                          <p:spTgt spid="94"/>
                                        </p:tgtEl>
                                        <p:attrNameLst>
                                          <p:attrName>ppt_w</p:attrName>
                                        </p:attrNameLst>
                                      </p:cBhvr>
                                      <p:tavLst>
                                        <p:tav tm="0">
                                          <p:val>
                                            <p:fltVal val="0"/>
                                          </p:val>
                                        </p:tav>
                                        <p:tav tm="100000">
                                          <p:val>
                                            <p:strVal val="#ppt_w"/>
                                          </p:val>
                                        </p:tav>
                                      </p:tavLst>
                                    </p:anim>
                                    <p:anim calcmode="lin" valueType="num">
                                      <p:cBhvr>
                                        <p:cTn id="24" dur="2000" fill="hold"/>
                                        <p:tgtEl>
                                          <p:spTgt spid="94"/>
                                        </p:tgtEl>
                                        <p:attrNameLst>
                                          <p:attrName>ppt_h</p:attrName>
                                        </p:attrNameLst>
                                      </p:cBhvr>
                                      <p:tavLst>
                                        <p:tav tm="0">
                                          <p:val>
                                            <p:fltVal val="0"/>
                                          </p:val>
                                        </p:tav>
                                        <p:tav tm="100000">
                                          <p:val>
                                            <p:strVal val="#ppt_h"/>
                                          </p:val>
                                        </p:tav>
                                      </p:tavLst>
                                    </p:anim>
                                    <p:anim calcmode="lin" valueType="num">
                                      <p:cBhvr>
                                        <p:cTn id="25" dur="2000" fill="hold"/>
                                        <p:tgtEl>
                                          <p:spTgt spid="94"/>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 grpId="3"/>
      <p:bldP build="whole" bldLvl="1" animBg="1" rev="0" advAuto="0" spid="88" grpId="1"/>
      <p:bldP build="whole" bldLvl="1" animBg="1" rev="0" advAuto="0" spid="91"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                         </a:t>
            </a:r>
          </a:p>
        </p:txBody>
      </p:sp>
      <p:sp>
        <p:nvSpPr>
          <p:cNvPr id="99" name="Shape 99"/>
          <p:cNvSpPr/>
          <p:nvPr/>
        </p:nvSpPr>
        <p:spPr>
          <a:xfrm>
            <a:off x="609600" y="838200"/>
            <a:ext cx="8382000" cy="50292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28600" indent="-228600" algn="ctr">
              <a:spcBef>
                <a:spcPts val="400"/>
              </a:spcBef>
            </a:pPr>
            <a:endParaRPr sz="2800"/>
          </a:p>
          <a:p>
            <a:pPr lvl="0" marL="228600" indent="-228600">
              <a:spcBef>
                <a:spcPts val="400"/>
              </a:spcBef>
            </a:pPr>
            <a:endParaRPr sz="200"/>
          </a:p>
          <a:p>
            <a:pPr lvl="0" marL="228600" indent="-228600">
              <a:lnSpc>
                <a:spcPts val="2800"/>
              </a:lnSpc>
              <a:spcBef>
                <a:spcPts val="1900"/>
              </a:spcBef>
            </a:pPr>
            <a:endParaRPr sz="2000">
              <a:solidFill>
                <a:srgbClr val="0000FF"/>
              </a:solidFill>
            </a:endParaRPr>
          </a:p>
          <a:p>
            <a:pPr lvl="0" marL="228600" indent="-228600">
              <a:lnSpc>
                <a:spcPts val="2800"/>
              </a:lnSpc>
              <a:spcBef>
                <a:spcPts val="2300"/>
              </a:spcBef>
            </a:pPr>
            <a:r>
              <a:rPr sz="2000">
                <a:solidFill>
                  <a:srgbClr val="0000FF"/>
                </a:solidFill>
              </a:rPr>
              <a:t>         </a:t>
            </a:r>
            <a:r>
              <a:rPr b="1" sz="2000">
                <a:solidFill>
                  <a:srgbClr val="122031"/>
                </a:solidFill>
              </a:rPr>
              <a:t>Newton’s first law of motion is often stated as the law of inertia.  It says that an object at rest tends to stay at rest and an object in motion tends to stay in motion with the same speed and in the same direction unless acted upon by an unbalanced force. There are two parts to this statement — one which predicts the behavior of stationary objects and the other which predicts the behavior of moving objects.  The behavior of all objects can be described by saying that objects tend to “keep on doing what they’re doing” unless acted upon by an unbalanced force.  This means that all objects resist changes in their state of motion.</a:t>
            </a:r>
            <a:r>
              <a:rPr b="1" sz="2200">
                <a:solidFill>
                  <a:srgbClr val="122031"/>
                </a:solidFill>
              </a:rPr>
              <a:t> </a:t>
            </a:r>
          </a:p>
        </p:txBody>
      </p:sp>
      <p:sp>
        <p:nvSpPr>
          <p:cNvPr id="100" name="Shape 100"/>
          <p:cNvSpPr/>
          <p:nvPr/>
        </p:nvSpPr>
        <p:spPr>
          <a:xfrm>
            <a:off x="2362200" y="990600"/>
            <a:ext cx="4876800"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122031"/>
                </a:solidFill>
              </a:defRPr>
            </a:lvl1pPr>
          </a:lstStyle>
          <a:p>
            <a:pPr lvl="0">
              <a:defRPr b="0" sz="1800">
                <a:solidFill>
                  <a:srgbClr val="000000"/>
                </a:solidFill>
              </a:defRPr>
            </a:pPr>
            <a:r>
              <a:rPr b="1" sz="2800">
                <a:solidFill>
                  <a:srgbClr val="122031"/>
                </a:solidFill>
              </a:rPr>
              <a:t>Newton’s Law of Inertia</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9">
                                            <p:txEl>
                                              <p:pRg st="3" end="3"/>
                                            </p:txEl>
                                          </p:spTgt>
                                        </p:tgtEl>
                                        <p:attrNameLst>
                                          <p:attrName>style.visibility</p:attrName>
                                        </p:attrNameLst>
                                      </p:cBhvr>
                                      <p:to>
                                        <p:strVal val="visible"/>
                                      </p:to>
                                    </p:set>
                                    <p:animEffect filter="fade" transition="in">
                                      <p:cBhvr>
                                        <p:cTn id="7" dur="2000"/>
                                        <p:tgtEl>
                                          <p:spTgt spid="9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9"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